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83" r:id="rId5"/>
    <p:sldId id="284"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koner" id="{406AD02E-50CA-4DF7-BD77-0DDDA8385162}">
          <p14:sldIdLst/>
        </p14:section>
        <p14:section name="Avtal" id="{C0D6380D-8438-43FF-990C-735F5FC0CBAF}">
          <p14:sldIdLst>
            <p14:sldId id="283"/>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114" d="100"/>
          <a:sy n="114" d="100"/>
        </p:scale>
        <p:origin x="468" y="8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22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08/05/2023</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2023-05-08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vtalsmall sidan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1" y="432842"/>
            <a:ext cx="5506644" cy="899071"/>
          </a:xfrm>
        </p:spPr>
        <p:txBody>
          <a:bodyPr anchor="b"/>
          <a:lstStyle>
            <a:lvl1pPr>
              <a:defRPr sz="2800"/>
            </a:lvl1pPr>
          </a:lstStyle>
          <a:p>
            <a:r>
              <a:rPr lang="sv-SE" dirty="0"/>
              <a:t>Rubrik</a:t>
            </a:r>
          </a:p>
        </p:txBody>
      </p:sp>
      <p:sp>
        <p:nvSpPr>
          <p:cNvPr id="47" name="Platshållare för text 49">
            <a:extLst>
              <a:ext uri="{FF2B5EF4-FFF2-40B4-BE49-F238E27FC236}">
                <a16:creationId xmlns:a16="http://schemas.microsoft.com/office/drawing/2014/main" id="{AA219FD9-1935-47DD-8C30-4055ACFFC0FE}"/>
              </a:ext>
            </a:extLst>
          </p:cNvPr>
          <p:cNvSpPr>
            <a:spLocks noGrp="1"/>
          </p:cNvSpPr>
          <p:nvPr>
            <p:ph type="body" sz="quarter" idx="29" hasCustomPrompt="1"/>
          </p:nvPr>
        </p:nvSpPr>
        <p:spPr>
          <a:xfrm>
            <a:off x="431673" y="1435395"/>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2"/>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Enkelhet</a:t>
            </a:r>
          </a:p>
        </p:txBody>
      </p:sp>
      <p:sp>
        <p:nvSpPr>
          <p:cNvPr id="37" name="Platshållare för text 36">
            <a:extLst>
              <a:ext uri="{FF2B5EF4-FFF2-40B4-BE49-F238E27FC236}">
                <a16:creationId xmlns:a16="http://schemas.microsoft.com/office/drawing/2014/main" id="{908FD992-182C-4482-82C5-944AD44E24B9}"/>
              </a:ext>
            </a:extLst>
          </p:cNvPr>
          <p:cNvSpPr>
            <a:spLocks noGrp="1"/>
          </p:cNvSpPr>
          <p:nvPr>
            <p:ph type="body" sz="quarter" idx="10"/>
          </p:nvPr>
        </p:nvSpPr>
        <p:spPr>
          <a:xfrm>
            <a:off x="1628430" y="1435396"/>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49" name="Platshållare för text 49">
            <a:extLst>
              <a:ext uri="{FF2B5EF4-FFF2-40B4-BE49-F238E27FC236}">
                <a16:creationId xmlns:a16="http://schemas.microsoft.com/office/drawing/2014/main" id="{C6D39943-FF66-4D44-9D6D-517F422422A0}"/>
              </a:ext>
            </a:extLst>
          </p:cNvPr>
          <p:cNvSpPr>
            <a:spLocks noGrp="1"/>
          </p:cNvSpPr>
          <p:nvPr>
            <p:ph type="body" sz="quarter" idx="30" hasCustomPrompt="1"/>
          </p:nvPr>
        </p:nvSpPr>
        <p:spPr>
          <a:xfrm>
            <a:off x="431673" y="2397736"/>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3"/>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Hållbarhet</a:t>
            </a:r>
          </a:p>
        </p:txBody>
      </p:sp>
      <p:sp>
        <p:nvSpPr>
          <p:cNvPr id="39" name="Platshållare för text 38">
            <a:extLst>
              <a:ext uri="{FF2B5EF4-FFF2-40B4-BE49-F238E27FC236}">
                <a16:creationId xmlns:a16="http://schemas.microsoft.com/office/drawing/2014/main" id="{9856E560-735F-4D71-AB2C-B100E8D91F9B}"/>
              </a:ext>
            </a:extLst>
          </p:cNvPr>
          <p:cNvSpPr>
            <a:spLocks noGrp="1"/>
          </p:cNvSpPr>
          <p:nvPr>
            <p:ph type="body" sz="quarter" idx="11"/>
          </p:nvPr>
        </p:nvSpPr>
        <p:spPr>
          <a:xfrm>
            <a:off x="1636086" y="2397737"/>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4" name="Platshållare för text 49">
            <a:extLst>
              <a:ext uri="{FF2B5EF4-FFF2-40B4-BE49-F238E27FC236}">
                <a16:creationId xmlns:a16="http://schemas.microsoft.com/office/drawing/2014/main" id="{7D6CD46B-1572-4161-91E3-6AA108AEE3BE}"/>
              </a:ext>
            </a:extLst>
          </p:cNvPr>
          <p:cNvSpPr>
            <a:spLocks noGrp="1"/>
          </p:cNvSpPr>
          <p:nvPr>
            <p:ph type="body" sz="quarter" idx="31" hasCustomPrompt="1"/>
          </p:nvPr>
        </p:nvSpPr>
        <p:spPr>
          <a:xfrm>
            <a:off x="431673" y="3360077"/>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4"/>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Besparing</a:t>
            </a:r>
          </a:p>
        </p:txBody>
      </p:sp>
      <p:sp>
        <p:nvSpPr>
          <p:cNvPr id="40" name="Platshållare för text 39">
            <a:extLst>
              <a:ext uri="{FF2B5EF4-FFF2-40B4-BE49-F238E27FC236}">
                <a16:creationId xmlns:a16="http://schemas.microsoft.com/office/drawing/2014/main" id="{FF4E4C60-829E-40D1-B2D7-B26FAD0868B8}"/>
              </a:ext>
            </a:extLst>
          </p:cNvPr>
          <p:cNvSpPr>
            <a:spLocks noGrp="1"/>
          </p:cNvSpPr>
          <p:nvPr>
            <p:ph type="body" sz="quarter" idx="12"/>
          </p:nvPr>
        </p:nvSpPr>
        <p:spPr>
          <a:xfrm>
            <a:off x="1636086" y="3360078"/>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5" name="Platshållare för text 49">
            <a:extLst>
              <a:ext uri="{FF2B5EF4-FFF2-40B4-BE49-F238E27FC236}">
                <a16:creationId xmlns:a16="http://schemas.microsoft.com/office/drawing/2014/main" id="{DE00D6EC-6105-418C-88D8-A677378910A1}"/>
              </a:ext>
            </a:extLst>
          </p:cNvPr>
          <p:cNvSpPr>
            <a:spLocks noGrp="1"/>
          </p:cNvSpPr>
          <p:nvPr>
            <p:ph type="body" sz="quarter" idx="32" hasCustomPrompt="1"/>
          </p:nvPr>
        </p:nvSpPr>
        <p:spPr>
          <a:xfrm>
            <a:off x="431673" y="4322418"/>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5"/>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Innovation</a:t>
            </a:r>
          </a:p>
        </p:txBody>
      </p:sp>
      <p:sp>
        <p:nvSpPr>
          <p:cNvPr id="41" name="Platshållare för text 40">
            <a:extLst>
              <a:ext uri="{FF2B5EF4-FFF2-40B4-BE49-F238E27FC236}">
                <a16:creationId xmlns:a16="http://schemas.microsoft.com/office/drawing/2014/main" id="{63264183-49D5-49A0-B84A-6BC0DF51E527}"/>
              </a:ext>
            </a:extLst>
          </p:cNvPr>
          <p:cNvSpPr>
            <a:spLocks noGrp="1"/>
          </p:cNvSpPr>
          <p:nvPr>
            <p:ph type="body" sz="quarter" idx="13"/>
          </p:nvPr>
        </p:nvSpPr>
        <p:spPr>
          <a:xfrm>
            <a:off x="1636086" y="4322419"/>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6" name="Platshållare för text 49">
            <a:extLst>
              <a:ext uri="{FF2B5EF4-FFF2-40B4-BE49-F238E27FC236}">
                <a16:creationId xmlns:a16="http://schemas.microsoft.com/office/drawing/2014/main" id="{19634749-DE79-406C-AFC9-D94FAB214424}"/>
              </a:ext>
            </a:extLst>
          </p:cNvPr>
          <p:cNvSpPr>
            <a:spLocks noGrp="1"/>
          </p:cNvSpPr>
          <p:nvPr>
            <p:ph type="body" sz="quarter" idx="33" hasCustomPrompt="1"/>
          </p:nvPr>
        </p:nvSpPr>
        <p:spPr>
          <a:xfrm>
            <a:off x="431673" y="5284760"/>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6"/>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Digitalisering</a:t>
            </a:r>
          </a:p>
        </p:txBody>
      </p:sp>
      <p:sp>
        <p:nvSpPr>
          <p:cNvPr id="43" name="Platshållare för text 42">
            <a:extLst>
              <a:ext uri="{FF2B5EF4-FFF2-40B4-BE49-F238E27FC236}">
                <a16:creationId xmlns:a16="http://schemas.microsoft.com/office/drawing/2014/main" id="{D2687D84-3794-4DDB-AC95-819B96B15393}"/>
              </a:ext>
            </a:extLst>
          </p:cNvPr>
          <p:cNvSpPr>
            <a:spLocks noGrp="1"/>
          </p:cNvSpPr>
          <p:nvPr>
            <p:ph type="body" sz="quarter" idx="14"/>
          </p:nvPr>
        </p:nvSpPr>
        <p:spPr>
          <a:xfrm>
            <a:off x="1636086" y="5284760"/>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2" name="Platshållare för text 61">
            <a:extLst>
              <a:ext uri="{FF2B5EF4-FFF2-40B4-BE49-F238E27FC236}">
                <a16:creationId xmlns:a16="http://schemas.microsoft.com/office/drawing/2014/main" id="{96D62C6D-DE97-4C72-B741-851A4F37B239}"/>
              </a:ext>
            </a:extLst>
          </p:cNvPr>
          <p:cNvSpPr>
            <a:spLocks noGrp="1"/>
          </p:cNvSpPr>
          <p:nvPr>
            <p:ph type="body" sz="quarter" idx="27" hasCustomPrompt="1"/>
          </p:nvPr>
        </p:nvSpPr>
        <p:spPr>
          <a:xfrm>
            <a:off x="9704093" y="428332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Avtalsuppföljning</a:t>
            </a:r>
          </a:p>
        </p:txBody>
      </p:sp>
      <p:sp>
        <p:nvSpPr>
          <p:cNvPr id="63" name="Platshållare för text 62">
            <a:extLst>
              <a:ext uri="{FF2B5EF4-FFF2-40B4-BE49-F238E27FC236}">
                <a16:creationId xmlns:a16="http://schemas.microsoft.com/office/drawing/2014/main" id="{AF8E6400-64BB-4B7A-9F82-A0B0AA497F72}"/>
              </a:ext>
            </a:extLst>
          </p:cNvPr>
          <p:cNvSpPr>
            <a:spLocks noGrp="1"/>
          </p:cNvSpPr>
          <p:nvPr>
            <p:ph type="body" sz="quarter" idx="28"/>
          </p:nvPr>
        </p:nvSpPr>
        <p:spPr>
          <a:xfrm>
            <a:off x="9704092" y="4621685"/>
            <a:ext cx="2040714" cy="84641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Redigera format för bakgrundstext</a:t>
            </a:r>
          </a:p>
        </p:txBody>
      </p:sp>
      <p:sp>
        <p:nvSpPr>
          <p:cNvPr id="58" name="Platshållare för text 57">
            <a:extLst>
              <a:ext uri="{FF2B5EF4-FFF2-40B4-BE49-F238E27FC236}">
                <a16:creationId xmlns:a16="http://schemas.microsoft.com/office/drawing/2014/main" id="{1D58BAE4-AC6C-410A-89C5-8DB47D990239}"/>
              </a:ext>
            </a:extLst>
          </p:cNvPr>
          <p:cNvSpPr>
            <a:spLocks noGrp="1"/>
          </p:cNvSpPr>
          <p:nvPr>
            <p:ph type="body" sz="quarter" idx="23" hasCustomPrompt="1"/>
          </p:nvPr>
        </p:nvSpPr>
        <p:spPr>
          <a:xfrm>
            <a:off x="9704093"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Anbudsområden</a:t>
            </a:r>
          </a:p>
        </p:txBody>
      </p:sp>
      <p:sp>
        <p:nvSpPr>
          <p:cNvPr id="59" name="Platshållare för text 58">
            <a:extLst>
              <a:ext uri="{FF2B5EF4-FFF2-40B4-BE49-F238E27FC236}">
                <a16:creationId xmlns:a16="http://schemas.microsoft.com/office/drawing/2014/main" id="{43863816-1B70-42AF-9B9B-41B0E97C8608}"/>
              </a:ext>
            </a:extLst>
          </p:cNvPr>
          <p:cNvSpPr>
            <a:spLocks noGrp="1"/>
          </p:cNvSpPr>
          <p:nvPr>
            <p:ph type="body" sz="quarter" idx="24"/>
          </p:nvPr>
        </p:nvSpPr>
        <p:spPr>
          <a:xfrm>
            <a:off x="9704093" y="779384"/>
            <a:ext cx="2040714" cy="203235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9388" indent="-179388">
              <a:spcBef>
                <a:spcPts val="0"/>
              </a:spcBef>
              <a:buFont typeface="+mj-lt"/>
              <a:buAutoNum type="arabicPeriod"/>
              <a:defRPr sz="1050"/>
            </a:lvl1pPr>
            <a:lvl2pPr>
              <a:defRPr sz="1100"/>
            </a:lvl2pPr>
            <a:lvl3pPr>
              <a:defRPr sz="1050"/>
            </a:lvl3pPr>
            <a:lvl4pPr>
              <a:defRPr sz="1000"/>
            </a:lvl4pPr>
            <a:lvl5pPr>
              <a:defRPr sz="1000"/>
            </a:lvl5pPr>
          </a:lstStyle>
          <a:p>
            <a:pPr lvl="0"/>
            <a:r>
              <a:rPr lang="sv-SE"/>
              <a:t>Redigera format för bakgrundstext</a:t>
            </a:r>
          </a:p>
        </p:txBody>
      </p:sp>
      <p:sp>
        <p:nvSpPr>
          <p:cNvPr id="50" name="Platshållare för text 49">
            <a:extLst>
              <a:ext uri="{FF2B5EF4-FFF2-40B4-BE49-F238E27FC236}">
                <a16:creationId xmlns:a16="http://schemas.microsoft.com/office/drawing/2014/main" id="{AE53ADFB-188E-4942-9E83-DA874B1E017D}"/>
              </a:ext>
            </a:extLst>
          </p:cNvPr>
          <p:cNvSpPr>
            <a:spLocks noGrp="1"/>
          </p:cNvSpPr>
          <p:nvPr>
            <p:ph type="body" sz="quarter" idx="15" hasCustomPrompt="1"/>
          </p:nvPr>
        </p:nvSpPr>
        <p:spPr>
          <a:xfrm>
            <a:off x="7505522"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Avtalstid</a:t>
            </a:r>
          </a:p>
        </p:txBody>
      </p:sp>
      <p:sp>
        <p:nvSpPr>
          <p:cNvPr id="51" name="Platshållare för text 50">
            <a:extLst>
              <a:ext uri="{FF2B5EF4-FFF2-40B4-BE49-F238E27FC236}">
                <a16:creationId xmlns:a16="http://schemas.microsoft.com/office/drawing/2014/main" id="{C14C6910-4EEA-4B2C-AF7E-BCB0FC12D5CC}"/>
              </a:ext>
            </a:extLst>
          </p:cNvPr>
          <p:cNvSpPr>
            <a:spLocks noGrp="1"/>
          </p:cNvSpPr>
          <p:nvPr>
            <p:ph type="body" sz="quarter" idx="16"/>
          </p:nvPr>
        </p:nvSpPr>
        <p:spPr>
          <a:xfrm>
            <a:off x="7505522" y="779383"/>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Redigera format för bakgrundstext</a:t>
            </a:r>
          </a:p>
        </p:txBody>
      </p:sp>
      <p:cxnSp>
        <p:nvCxnSpPr>
          <p:cNvPr id="28" name="Rak koppling 27">
            <a:extLst>
              <a:ext uri="{FF2B5EF4-FFF2-40B4-BE49-F238E27FC236}">
                <a16:creationId xmlns:a16="http://schemas.microsoft.com/office/drawing/2014/main" id="{883B8140-BDA1-49C1-A524-806BC84FD861}"/>
              </a:ext>
            </a:extLst>
          </p:cNvPr>
          <p:cNvCxnSpPr>
            <a:cxnSpLocks/>
          </p:cNvCxnSpPr>
          <p:nvPr userDrawn="1"/>
        </p:nvCxnSpPr>
        <p:spPr>
          <a:xfrm flipV="1">
            <a:off x="7320298" y="423863"/>
            <a:ext cx="0" cy="577177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5" name="Platshållare för sidfot 3">
            <a:extLst>
              <a:ext uri="{FF2B5EF4-FFF2-40B4-BE49-F238E27FC236}">
                <a16:creationId xmlns:a16="http://schemas.microsoft.com/office/drawing/2014/main" id="{CD5B92C8-E142-4DC1-8FAB-8059F0DA193E}"/>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52" name="Platshållare för text 51">
            <a:extLst>
              <a:ext uri="{FF2B5EF4-FFF2-40B4-BE49-F238E27FC236}">
                <a16:creationId xmlns:a16="http://schemas.microsoft.com/office/drawing/2014/main" id="{2E300EBC-4B31-4632-B279-1A94ED66A5E5}"/>
              </a:ext>
            </a:extLst>
          </p:cNvPr>
          <p:cNvSpPr>
            <a:spLocks noGrp="1"/>
          </p:cNvSpPr>
          <p:nvPr>
            <p:ph type="body" sz="quarter" idx="17" hasCustomPrompt="1"/>
          </p:nvPr>
        </p:nvSpPr>
        <p:spPr>
          <a:xfrm>
            <a:off x="7505522" y="1495443"/>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Avropsförfarande</a:t>
            </a:r>
          </a:p>
        </p:txBody>
      </p:sp>
      <p:sp>
        <p:nvSpPr>
          <p:cNvPr id="53" name="Platshållare för text 52">
            <a:extLst>
              <a:ext uri="{FF2B5EF4-FFF2-40B4-BE49-F238E27FC236}">
                <a16:creationId xmlns:a16="http://schemas.microsoft.com/office/drawing/2014/main" id="{D71E3BCC-4DA4-4190-80B5-94A1A77F54BE}"/>
              </a:ext>
            </a:extLst>
          </p:cNvPr>
          <p:cNvSpPr>
            <a:spLocks noGrp="1"/>
          </p:cNvSpPr>
          <p:nvPr>
            <p:ph type="body" sz="quarter" idx="18"/>
          </p:nvPr>
        </p:nvSpPr>
        <p:spPr>
          <a:xfrm>
            <a:off x="7505522" y="1837817"/>
            <a:ext cx="2040714" cy="97391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Redigera format för bakgrundstext</a:t>
            </a:r>
          </a:p>
        </p:txBody>
      </p:sp>
      <p:sp>
        <p:nvSpPr>
          <p:cNvPr id="54" name="Platshållare för text 53">
            <a:extLst>
              <a:ext uri="{FF2B5EF4-FFF2-40B4-BE49-F238E27FC236}">
                <a16:creationId xmlns:a16="http://schemas.microsoft.com/office/drawing/2014/main" id="{B55885AB-2B23-4475-A1FE-C4508FC0479A}"/>
              </a:ext>
            </a:extLst>
          </p:cNvPr>
          <p:cNvSpPr>
            <a:spLocks noGrp="1"/>
          </p:cNvSpPr>
          <p:nvPr>
            <p:ph type="body" sz="quarter" idx="19" hasCustomPrompt="1"/>
          </p:nvPr>
        </p:nvSpPr>
        <p:spPr>
          <a:xfrm>
            <a:off x="7505522"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Leverantörer (X)</a:t>
            </a:r>
          </a:p>
        </p:txBody>
      </p:sp>
      <p:sp>
        <p:nvSpPr>
          <p:cNvPr id="55" name="Platshållare för text 54">
            <a:extLst>
              <a:ext uri="{FF2B5EF4-FFF2-40B4-BE49-F238E27FC236}">
                <a16:creationId xmlns:a16="http://schemas.microsoft.com/office/drawing/2014/main" id="{E7726555-EEFC-4E01-BE40-0B7E97C062BE}"/>
              </a:ext>
            </a:extLst>
          </p:cNvPr>
          <p:cNvSpPr>
            <a:spLocks noGrp="1"/>
          </p:cNvSpPr>
          <p:nvPr>
            <p:ph type="body" sz="quarter" idx="20"/>
          </p:nvPr>
        </p:nvSpPr>
        <p:spPr>
          <a:xfrm>
            <a:off x="7505522" y="3169509"/>
            <a:ext cx="2040714" cy="2029019"/>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80975" indent="-180975">
              <a:spcBef>
                <a:spcPts val="0"/>
              </a:spcBef>
              <a:buFont typeface="+mj-lt"/>
              <a:buAutoNum type="arabicPeriod"/>
              <a:defRPr sz="1050"/>
            </a:lvl1pPr>
            <a:lvl2pPr>
              <a:defRPr sz="1100"/>
            </a:lvl2pPr>
            <a:lvl3pPr>
              <a:defRPr sz="1050"/>
            </a:lvl3pPr>
            <a:lvl4pPr>
              <a:defRPr sz="1000"/>
            </a:lvl4pPr>
            <a:lvl5pPr>
              <a:defRPr sz="1000"/>
            </a:lvl5pPr>
          </a:lstStyle>
          <a:p>
            <a:pPr lvl="0"/>
            <a:r>
              <a:rPr lang="sv-SE"/>
              <a:t>Redigera format för bakgrundstext</a:t>
            </a:r>
          </a:p>
        </p:txBody>
      </p:sp>
      <p:sp>
        <p:nvSpPr>
          <p:cNvPr id="56" name="Platshållare för text 55">
            <a:extLst>
              <a:ext uri="{FF2B5EF4-FFF2-40B4-BE49-F238E27FC236}">
                <a16:creationId xmlns:a16="http://schemas.microsoft.com/office/drawing/2014/main" id="{9BA206DD-F258-4CD7-8BE6-0132BDF1128F}"/>
              </a:ext>
            </a:extLst>
          </p:cNvPr>
          <p:cNvSpPr>
            <a:spLocks noGrp="1"/>
          </p:cNvSpPr>
          <p:nvPr>
            <p:ph type="body" sz="quarter" idx="21" hasCustomPrompt="1"/>
          </p:nvPr>
        </p:nvSpPr>
        <p:spPr>
          <a:xfrm>
            <a:off x="7505522" y="519852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Pris och sortiment</a:t>
            </a:r>
          </a:p>
        </p:txBody>
      </p:sp>
      <p:sp>
        <p:nvSpPr>
          <p:cNvPr id="57" name="Platshållare för text 56">
            <a:extLst>
              <a:ext uri="{FF2B5EF4-FFF2-40B4-BE49-F238E27FC236}">
                <a16:creationId xmlns:a16="http://schemas.microsoft.com/office/drawing/2014/main" id="{5B8FF462-4230-4737-95D2-23B96A778C6E}"/>
              </a:ext>
            </a:extLst>
          </p:cNvPr>
          <p:cNvSpPr>
            <a:spLocks noGrp="1"/>
          </p:cNvSpPr>
          <p:nvPr>
            <p:ph type="body" sz="quarter" idx="22"/>
          </p:nvPr>
        </p:nvSpPr>
        <p:spPr>
          <a:xfrm>
            <a:off x="7505522" y="5528771"/>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tabLst>
                <a:tab pos="87313" algn="l"/>
              </a:tabLst>
              <a:defRPr sz="1050"/>
            </a:lvl1pPr>
            <a:lvl2pPr>
              <a:defRPr sz="1100"/>
            </a:lvl2pPr>
            <a:lvl3pPr>
              <a:defRPr sz="1050"/>
            </a:lvl3pPr>
            <a:lvl4pPr>
              <a:defRPr sz="1000"/>
            </a:lvl4pPr>
            <a:lvl5pPr>
              <a:defRPr sz="1000"/>
            </a:lvl5pPr>
          </a:lstStyle>
          <a:p>
            <a:pPr lvl="0"/>
            <a:r>
              <a:rPr lang="sv-SE"/>
              <a:t>Redigera format för bakgrundstext</a:t>
            </a:r>
          </a:p>
        </p:txBody>
      </p:sp>
      <p:sp>
        <p:nvSpPr>
          <p:cNvPr id="60" name="Platshållare för text 59">
            <a:extLst>
              <a:ext uri="{FF2B5EF4-FFF2-40B4-BE49-F238E27FC236}">
                <a16:creationId xmlns:a16="http://schemas.microsoft.com/office/drawing/2014/main" id="{77C359DC-859E-4DC2-BF7E-B485FF0CBB60}"/>
              </a:ext>
            </a:extLst>
          </p:cNvPr>
          <p:cNvSpPr>
            <a:spLocks noGrp="1"/>
          </p:cNvSpPr>
          <p:nvPr>
            <p:ph type="body" sz="quarter" idx="25" hasCustomPrompt="1"/>
          </p:nvPr>
        </p:nvSpPr>
        <p:spPr>
          <a:xfrm>
            <a:off x="9704093"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Leveransvillkor</a:t>
            </a:r>
          </a:p>
        </p:txBody>
      </p:sp>
      <p:sp>
        <p:nvSpPr>
          <p:cNvPr id="61" name="Platshållare för text 60">
            <a:extLst>
              <a:ext uri="{FF2B5EF4-FFF2-40B4-BE49-F238E27FC236}">
                <a16:creationId xmlns:a16="http://schemas.microsoft.com/office/drawing/2014/main" id="{32D1AECF-E945-4A00-9158-7D7EB6D3DE75}"/>
              </a:ext>
            </a:extLst>
          </p:cNvPr>
          <p:cNvSpPr>
            <a:spLocks noGrp="1"/>
          </p:cNvSpPr>
          <p:nvPr>
            <p:ph type="body" sz="quarter" idx="26"/>
          </p:nvPr>
        </p:nvSpPr>
        <p:spPr>
          <a:xfrm>
            <a:off x="9704093" y="3169509"/>
            <a:ext cx="2040714" cy="1069541"/>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Redigera format för bakgrundstext</a:t>
            </a:r>
          </a:p>
        </p:txBody>
      </p:sp>
      <p:sp>
        <p:nvSpPr>
          <p:cNvPr id="42" name="Platshållare för bild 41">
            <a:extLst>
              <a:ext uri="{FF2B5EF4-FFF2-40B4-BE49-F238E27FC236}">
                <a16:creationId xmlns:a16="http://schemas.microsoft.com/office/drawing/2014/main" id="{7B083E8C-9717-4BED-AC64-617DE161D3EE}"/>
              </a:ext>
            </a:extLst>
          </p:cNvPr>
          <p:cNvSpPr>
            <a:spLocks noGrp="1"/>
          </p:cNvSpPr>
          <p:nvPr>
            <p:ph type="pic" sz="quarter" idx="40"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393356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talsmall sidan 2">
    <p:spTree>
      <p:nvGrpSpPr>
        <p:cNvPr id="1" name=""/>
        <p:cNvGrpSpPr/>
        <p:nvPr/>
      </p:nvGrpSpPr>
      <p:grpSpPr>
        <a:xfrm>
          <a:off x="0" y="0"/>
          <a:ext cx="0" cy="0"/>
          <a:chOff x="0" y="0"/>
          <a:chExt cx="0" cy="0"/>
        </a:xfrm>
      </p:grpSpPr>
      <p:sp>
        <p:nvSpPr>
          <p:cNvPr id="50" name="Platshållare för text 49">
            <a:extLst>
              <a:ext uri="{FF2B5EF4-FFF2-40B4-BE49-F238E27FC236}">
                <a16:creationId xmlns:a16="http://schemas.microsoft.com/office/drawing/2014/main" id="{43E7B103-CDED-4F6B-882B-85BCD09D4AED}"/>
              </a:ext>
            </a:extLst>
          </p:cNvPr>
          <p:cNvSpPr>
            <a:spLocks noGrp="1"/>
          </p:cNvSpPr>
          <p:nvPr>
            <p:ph type="body" sz="quarter" idx="15" hasCustomPrompt="1"/>
          </p:nvPr>
        </p:nvSpPr>
        <p:spPr>
          <a:xfrm>
            <a:off x="435775"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Omfattning</a:t>
            </a:r>
          </a:p>
        </p:txBody>
      </p:sp>
      <p:sp>
        <p:nvSpPr>
          <p:cNvPr id="51" name="Platshållare för text 50">
            <a:extLst>
              <a:ext uri="{FF2B5EF4-FFF2-40B4-BE49-F238E27FC236}">
                <a16:creationId xmlns:a16="http://schemas.microsoft.com/office/drawing/2014/main" id="{F3651281-ACD0-4D3F-ABF1-1CDE8319BDDF}"/>
              </a:ext>
            </a:extLst>
          </p:cNvPr>
          <p:cNvSpPr>
            <a:spLocks noGrp="1"/>
          </p:cNvSpPr>
          <p:nvPr>
            <p:ph type="body" sz="quarter" idx="16"/>
          </p:nvPr>
        </p:nvSpPr>
        <p:spPr>
          <a:xfrm>
            <a:off x="435775" y="1772460"/>
            <a:ext cx="4680000" cy="2761113"/>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100"/>
            </a:lvl1pPr>
            <a:lvl2pPr>
              <a:defRPr sz="1100"/>
            </a:lvl2pPr>
            <a:lvl3pPr>
              <a:defRPr sz="1050"/>
            </a:lvl3pPr>
            <a:lvl4pPr>
              <a:defRPr sz="1000"/>
            </a:lvl4pPr>
            <a:lvl5pPr>
              <a:defRPr sz="1000"/>
            </a:lvl5pPr>
          </a:lstStyle>
          <a:p>
            <a:pPr lvl="0"/>
            <a:r>
              <a:rPr lang="sv-SE"/>
              <a:t>Redigera format för bakgrundstext</a:t>
            </a:r>
          </a:p>
        </p:txBody>
      </p:sp>
      <p:sp>
        <p:nvSpPr>
          <p:cNvPr id="54" name="Platshållare för text 53">
            <a:extLst>
              <a:ext uri="{FF2B5EF4-FFF2-40B4-BE49-F238E27FC236}">
                <a16:creationId xmlns:a16="http://schemas.microsoft.com/office/drawing/2014/main" id="{0BE7DE30-0700-429D-9820-1325B8DA1A95}"/>
              </a:ext>
            </a:extLst>
          </p:cNvPr>
          <p:cNvSpPr>
            <a:spLocks noGrp="1"/>
          </p:cNvSpPr>
          <p:nvPr>
            <p:ph type="body" sz="quarter" idx="20"/>
          </p:nvPr>
        </p:nvSpPr>
        <p:spPr>
          <a:xfrm>
            <a:off x="435775" y="4943475"/>
            <a:ext cx="4680000" cy="1241426"/>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Redigera format för bakgrundstext</a:t>
            </a:r>
          </a:p>
        </p:txBody>
      </p:sp>
      <p:sp>
        <p:nvSpPr>
          <p:cNvPr id="55" name="Platshållare för text 54">
            <a:extLst>
              <a:ext uri="{FF2B5EF4-FFF2-40B4-BE49-F238E27FC236}">
                <a16:creationId xmlns:a16="http://schemas.microsoft.com/office/drawing/2014/main" id="{ABF05006-22E5-436B-ADAC-21DEC28B298E}"/>
              </a:ext>
            </a:extLst>
          </p:cNvPr>
          <p:cNvSpPr>
            <a:spLocks noGrp="1"/>
          </p:cNvSpPr>
          <p:nvPr>
            <p:ph type="body" sz="quarter" idx="21" hasCustomPrompt="1"/>
          </p:nvPr>
        </p:nvSpPr>
        <p:spPr>
          <a:xfrm>
            <a:off x="5516223"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Fördjupning av nyttor</a:t>
            </a:r>
          </a:p>
        </p:txBody>
      </p:sp>
      <p:sp>
        <p:nvSpPr>
          <p:cNvPr id="56" name="Platshållare för text 55">
            <a:extLst>
              <a:ext uri="{FF2B5EF4-FFF2-40B4-BE49-F238E27FC236}">
                <a16:creationId xmlns:a16="http://schemas.microsoft.com/office/drawing/2014/main" id="{5D2E19DB-20BE-4F89-A219-2D9821FF37A1}"/>
              </a:ext>
            </a:extLst>
          </p:cNvPr>
          <p:cNvSpPr>
            <a:spLocks noGrp="1"/>
          </p:cNvSpPr>
          <p:nvPr>
            <p:ph type="body" sz="quarter" idx="22"/>
          </p:nvPr>
        </p:nvSpPr>
        <p:spPr>
          <a:xfrm>
            <a:off x="5516229" y="1772459"/>
            <a:ext cx="4680000" cy="210554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Redigera format för bakgrundstext</a:t>
            </a:r>
          </a:p>
        </p:txBody>
      </p:sp>
      <p:sp>
        <p:nvSpPr>
          <p:cNvPr id="57" name="Platshållare för text 56">
            <a:extLst>
              <a:ext uri="{FF2B5EF4-FFF2-40B4-BE49-F238E27FC236}">
                <a16:creationId xmlns:a16="http://schemas.microsoft.com/office/drawing/2014/main" id="{DAB0C25C-708F-41B8-8546-728202F5F245}"/>
              </a:ext>
            </a:extLst>
          </p:cNvPr>
          <p:cNvSpPr>
            <a:spLocks noGrp="1"/>
          </p:cNvSpPr>
          <p:nvPr>
            <p:ph type="body" sz="quarter" idx="23" hasCustomPrompt="1"/>
          </p:nvPr>
        </p:nvSpPr>
        <p:spPr>
          <a:xfrm>
            <a:off x="5516223" y="395705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Hållbarhet</a:t>
            </a:r>
          </a:p>
        </p:txBody>
      </p:sp>
      <p:sp>
        <p:nvSpPr>
          <p:cNvPr id="58" name="Platshållare för text 57">
            <a:extLst>
              <a:ext uri="{FF2B5EF4-FFF2-40B4-BE49-F238E27FC236}">
                <a16:creationId xmlns:a16="http://schemas.microsoft.com/office/drawing/2014/main" id="{2AD12ED4-7A57-4A1A-94B0-EB8F8B22EF74}"/>
              </a:ext>
            </a:extLst>
          </p:cNvPr>
          <p:cNvSpPr>
            <a:spLocks noGrp="1"/>
          </p:cNvSpPr>
          <p:nvPr>
            <p:ph type="body" sz="quarter" idx="24"/>
          </p:nvPr>
        </p:nvSpPr>
        <p:spPr>
          <a:xfrm>
            <a:off x="5516229" y="4323153"/>
            <a:ext cx="4680000" cy="186174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tabLst>
                <a:tab pos="87313" algn="l"/>
              </a:tabLst>
              <a:defRPr sz="1100"/>
            </a:lvl1pPr>
            <a:lvl2pPr>
              <a:defRPr sz="1100"/>
            </a:lvl2pPr>
            <a:lvl3pPr>
              <a:defRPr sz="1050"/>
            </a:lvl3pPr>
            <a:lvl4pPr>
              <a:defRPr sz="1000"/>
            </a:lvl4pPr>
            <a:lvl5pPr>
              <a:defRPr sz="1000"/>
            </a:lvl5pPr>
          </a:lstStyle>
          <a:p>
            <a:pPr lvl="0"/>
            <a:r>
              <a:rPr lang="sv-SE"/>
              <a:t>Redigera format för bakgrundstext</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2" y="432842"/>
            <a:ext cx="8571693" cy="899071"/>
          </a:xfrm>
        </p:spPr>
        <p:txBody>
          <a:bodyPr anchor="b"/>
          <a:lstStyle>
            <a:lvl1pPr>
              <a:defRPr sz="2800"/>
            </a:lvl1pPr>
          </a:lstStyle>
          <a:p>
            <a:r>
              <a:rPr lang="sv-SE" dirty="0"/>
              <a:t>Rubrik</a:t>
            </a:r>
          </a:p>
        </p:txBody>
      </p:sp>
      <p:cxnSp>
        <p:nvCxnSpPr>
          <p:cNvPr id="44" name="Rak koppling 43">
            <a:extLst>
              <a:ext uri="{FF2B5EF4-FFF2-40B4-BE49-F238E27FC236}">
                <a16:creationId xmlns:a16="http://schemas.microsoft.com/office/drawing/2014/main" id="{23FF755A-DA8C-41DE-983D-76F83373D6DD}"/>
              </a:ext>
            </a:extLst>
          </p:cNvPr>
          <p:cNvCxnSpPr>
            <a:cxnSpLocks/>
          </p:cNvCxnSpPr>
          <p:nvPr userDrawn="1"/>
        </p:nvCxnSpPr>
        <p:spPr>
          <a:xfrm flipV="1">
            <a:off x="5315999" y="1450406"/>
            <a:ext cx="1" cy="474950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Platshållare för text 51">
            <a:extLst>
              <a:ext uri="{FF2B5EF4-FFF2-40B4-BE49-F238E27FC236}">
                <a16:creationId xmlns:a16="http://schemas.microsoft.com/office/drawing/2014/main" id="{DA2629B3-B702-4B05-AEA4-EB71496E24DE}"/>
              </a:ext>
            </a:extLst>
          </p:cNvPr>
          <p:cNvSpPr>
            <a:spLocks noGrp="1"/>
          </p:cNvSpPr>
          <p:nvPr>
            <p:ph type="body" sz="quarter" idx="17" hasCustomPrompt="1"/>
          </p:nvPr>
        </p:nvSpPr>
        <p:spPr>
          <a:xfrm>
            <a:off x="435775" y="4594616"/>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Revision</a:t>
            </a:r>
          </a:p>
        </p:txBody>
      </p:sp>
      <p:sp>
        <p:nvSpPr>
          <p:cNvPr id="5" name="Platshållare för bild 4">
            <a:extLst>
              <a:ext uri="{FF2B5EF4-FFF2-40B4-BE49-F238E27FC236}">
                <a16:creationId xmlns:a16="http://schemas.microsoft.com/office/drawing/2014/main" id="{C4DD984D-961C-407C-B7E5-2D8034D67DB7}"/>
              </a:ext>
            </a:extLst>
          </p:cNvPr>
          <p:cNvSpPr>
            <a:spLocks noGrp="1"/>
          </p:cNvSpPr>
          <p:nvPr>
            <p:ph type="pic" sz="quarter" idx="25" hasCustomPrompt="1"/>
          </p:nvPr>
        </p:nvSpPr>
        <p:spPr>
          <a:xfrm>
            <a:off x="10660050" y="698870"/>
            <a:ext cx="540000" cy="540000"/>
          </a:xfrm>
        </p:spPr>
        <p:txBody>
          <a:bodyPr anchor="ctr"/>
          <a:lstStyle>
            <a:lvl1pPr marL="0" indent="0" algn="ctr">
              <a:buFontTx/>
              <a:buNone/>
              <a:defRPr sz="1200"/>
            </a:lvl1pPr>
          </a:lstStyle>
          <a:p>
            <a:r>
              <a:rPr lang="sv-SE" dirty="0"/>
              <a:t>Mål</a:t>
            </a:r>
          </a:p>
        </p:txBody>
      </p:sp>
      <p:sp>
        <p:nvSpPr>
          <p:cNvPr id="49" name="Platshållare för bild 4">
            <a:extLst>
              <a:ext uri="{FF2B5EF4-FFF2-40B4-BE49-F238E27FC236}">
                <a16:creationId xmlns:a16="http://schemas.microsoft.com/office/drawing/2014/main" id="{3FC96E5A-F55A-4093-B11C-D16EBDFFA6FA}"/>
              </a:ext>
            </a:extLst>
          </p:cNvPr>
          <p:cNvSpPr>
            <a:spLocks noGrp="1"/>
          </p:cNvSpPr>
          <p:nvPr>
            <p:ph type="pic" sz="quarter" idx="26" hasCustomPrompt="1"/>
          </p:nvPr>
        </p:nvSpPr>
        <p:spPr>
          <a:xfrm>
            <a:off x="11206535" y="698870"/>
            <a:ext cx="540000" cy="540000"/>
          </a:xfrm>
        </p:spPr>
        <p:txBody>
          <a:bodyPr anchor="ctr"/>
          <a:lstStyle>
            <a:lvl1pPr marL="0" indent="0" algn="ctr">
              <a:buFontTx/>
              <a:buNone/>
              <a:defRPr sz="1200"/>
            </a:lvl1pPr>
          </a:lstStyle>
          <a:p>
            <a:r>
              <a:rPr lang="sv-SE" dirty="0"/>
              <a:t>Mål</a:t>
            </a:r>
          </a:p>
        </p:txBody>
      </p:sp>
      <p:sp>
        <p:nvSpPr>
          <p:cNvPr id="53" name="Platshållare för bild 4">
            <a:extLst>
              <a:ext uri="{FF2B5EF4-FFF2-40B4-BE49-F238E27FC236}">
                <a16:creationId xmlns:a16="http://schemas.microsoft.com/office/drawing/2014/main" id="{C15EE235-3355-4AEA-945D-F861E0345494}"/>
              </a:ext>
            </a:extLst>
          </p:cNvPr>
          <p:cNvSpPr>
            <a:spLocks noGrp="1"/>
          </p:cNvSpPr>
          <p:nvPr>
            <p:ph type="pic" sz="quarter" idx="27" hasCustomPrompt="1"/>
          </p:nvPr>
        </p:nvSpPr>
        <p:spPr>
          <a:xfrm>
            <a:off x="10660050" y="1245095"/>
            <a:ext cx="540000" cy="540000"/>
          </a:xfrm>
        </p:spPr>
        <p:txBody>
          <a:bodyPr anchor="ctr"/>
          <a:lstStyle>
            <a:lvl1pPr marL="0" indent="0" algn="ctr">
              <a:buFontTx/>
              <a:buNone/>
              <a:defRPr sz="1200"/>
            </a:lvl1pPr>
          </a:lstStyle>
          <a:p>
            <a:r>
              <a:rPr lang="sv-SE" dirty="0"/>
              <a:t>Mål</a:t>
            </a:r>
          </a:p>
        </p:txBody>
      </p:sp>
      <p:sp>
        <p:nvSpPr>
          <p:cNvPr id="90" name="Platshållare för bild 4">
            <a:extLst>
              <a:ext uri="{FF2B5EF4-FFF2-40B4-BE49-F238E27FC236}">
                <a16:creationId xmlns:a16="http://schemas.microsoft.com/office/drawing/2014/main" id="{6FF93070-7136-4D87-B77D-F635D41A5623}"/>
              </a:ext>
            </a:extLst>
          </p:cNvPr>
          <p:cNvSpPr>
            <a:spLocks noGrp="1"/>
          </p:cNvSpPr>
          <p:nvPr>
            <p:ph type="pic" sz="quarter" idx="28" hasCustomPrompt="1"/>
          </p:nvPr>
        </p:nvSpPr>
        <p:spPr>
          <a:xfrm>
            <a:off x="11206535" y="1243225"/>
            <a:ext cx="540000" cy="540000"/>
          </a:xfrm>
        </p:spPr>
        <p:txBody>
          <a:bodyPr anchor="ctr"/>
          <a:lstStyle>
            <a:lvl1pPr marL="0" indent="0" algn="ctr">
              <a:buFontTx/>
              <a:buNone/>
              <a:defRPr sz="1200"/>
            </a:lvl1pPr>
          </a:lstStyle>
          <a:p>
            <a:r>
              <a:rPr lang="sv-SE" dirty="0"/>
              <a:t>Mål</a:t>
            </a:r>
          </a:p>
        </p:txBody>
      </p:sp>
      <p:sp>
        <p:nvSpPr>
          <p:cNvPr id="91" name="Platshållare för bild 4">
            <a:extLst>
              <a:ext uri="{FF2B5EF4-FFF2-40B4-BE49-F238E27FC236}">
                <a16:creationId xmlns:a16="http://schemas.microsoft.com/office/drawing/2014/main" id="{E00F0AEF-A17F-49CC-B7EA-EEBF2BF0ACE6}"/>
              </a:ext>
            </a:extLst>
          </p:cNvPr>
          <p:cNvSpPr>
            <a:spLocks noGrp="1"/>
          </p:cNvSpPr>
          <p:nvPr>
            <p:ph type="pic" sz="quarter" idx="29" hasCustomPrompt="1"/>
          </p:nvPr>
        </p:nvSpPr>
        <p:spPr>
          <a:xfrm>
            <a:off x="10660050" y="1791320"/>
            <a:ext cx="540000" cy="540000"/>
          </a:xfrm>
        </p:spPr>
        <p:txBody>
          <a:bodyPr anchor="ctr"/>
          <a:lstStyle>
            <a:lvl1pPr marL="0" indent="0" algn="ctr">
              <a:buFontTx/>
              <a:buNone/>
              <a:defRPr sz="1200"/>
            </a:lvl1pPr>
          </a:lstStyle>
          <a:p>
            <a:r>
              <a:rPr lang="sv-SE" dirty="0"/>
              <a:t>Mål</a:t>
            </a:r>
          </a:p>
        </p:txBody>
      </p:sp>
      <p:sp>
        <p:nvSpPr>
          <p:cNvPr id="92" name="Platshållare för bild 4">
            <a:extLst>
              <a:ext uri="{FF2B5EF4-FFF2-40B4-BE49-F238E27FC236}">
                <a16:creationId xmlns:a16="http://schemas.microsoft.com/office/drawing/2014/main" id="{A14185B3-3B79-42F8-8E25-F35DB4766E9C}"/>
              </a:ext>
            </a:extLst>
          </p:cNvPr>
          <p:cNvSpPr>
            <a:spLocks noGrp="1"/>
          </p:cNvSpPr>
          <p:nvPr>
            <p:ph type="pic" sz="quarter" idx="30" hasCustomPrompt="1"/>
          </p:nvPr>
        </p:nvSpPr>
        <p:spPr>
          <a:xfrm>
            <a:off x="11206535" y="1787580"/>
            <a:ext cx="540000" cy="540000"/>
          </a:xfrm>
        </p:spPr>
        <p:txBody>
          <a:bodyPr anchor="ctr"/>
          <a:lstStyle>
            <a:lvl1pPr marL="0" indent="0" algn="ctr">
              <a:buFontTx/>
              <a:buNone/>
              <a:defRPr sz="1200"/>
            </a:lvl1pPr>
          </a:lstStyle>
          <a:p>
            <a:r>
              <a:rPr lang="sv-SE" dirty="0"/>
              <a:t>Mål</a:t>
            </a:r>
          </a:p>
        </p:txBody>
      </p:sp>
      <p:sp>
        <p:nvSpPr>
          <p:cNvPr id="93" name="Platshållare för bild 4">
            <a:extLst>
              <a:ext uri="{FF2B5EF4-FFF2-40B4-BE49-F238E27FC236}">
                <a16:creationId xmlns:a16="http://schemas.microsoft.com/office/drawing/2014/main" id="{D6450F7A-B7E2-49B7-9E79-4F298948B26E}"/>
              </a:ext>
            </a:extLst>
          </p:cNvPr>
          <p:cNvSpPr>
            <a:spLocks noGrp="1"/>
          </p:cNvSpPr>
          <p:nvPr>
            <p:ph type="pic" sz="quarter" idx="31" hasCustomPrompt="1"/>
          </p:nvPr>
        </p:nvSpPr>
        <p:spPr>
          <a:xfrm>
            <a:off x="10660050" y="2337670"/>
            <a:ext cx="540000" cy="540000"/>
          </a:xfrm>
        </p:spPr>
        <p:txBody>
          <a:bodyPr anchor="ctr"/>
          <a:lstStyle>
            <a:lvl1pPr marL="0" indent="0" algn="ctr">
              <a:buFontTx/>
              <a:buNone/>
              <a:defRPr sz="1200"/>
            </a:lvl1pPr>
          </a:lstStyle>
          <a:p>
            <a:r>
              <a:rPr lang="sv-SE" dirty="0"/>
              <a:t>Mål</a:t>
            </a:r>
          </a:p>
        </p:txBody>
      </p:sp>
      <p:sp>
        <p:nvSpPr>
          <p:cNvPr id="94" name="Platshållare för bild 4">
            <a:extLst>
              <a:ext uri="{FF2B5EF4-FFF2-40B4-BE49-F238E27FC236}">
                <a16:creationId xmlns:a16="http://schemas.microsoft.com/office/drawing/2014/main" id="{5D4A7B9F-B72C-4AAF-9189-CF28FA8440B1}"/>
              </a:ext>
            </a:extLst>
          </p:cNvPr>
          <p:cNvSpPr>
            <a:spLocks noGrp="1"/>
          </p:cNvSpPr>
          <p:nvPr>
            <p:ph type="pic" sz="quarter" idx="32" hasCustomPrompt="1"/>
          </p:nvPr>
        </p:nvSpPr>
        <p:spPr>
          <a:xfrm>
            <a:off x="11206535" y="2331935"/>
            <a:ext cx="540000" cy="540000"/>
          </a:xfrm>
        </p:spPr>
        <p:txBody>
          <a:bodyPr anchor="ctr"/>
          <a:lstStyle>
            <a:lvl1pPr marL="0" indent="0" algn="ctr">
              <a:buFontTx/>
              <a:buNone/>
              <a:defRPr sz="1200"/>
            </a:lvl1pPr>
          </a:lstStyle>
          <a:p>
            <a:r>
              <a:rPr lang="sv-SE" dirty="0"/>
              <a:t>Mål</a:t>
            </a:r>
          </a:p>
        </p:txBody>
      </p:sp>
      <p:sp>
        <p:nvSpPr>
          <p:cNvPr id="95" name="Platshållare för bild 4">
            <a:extLst>
              <a:ext uri="{FF2B5EF4-FFF2-40B4-BE49-F238E27FC236}">
                <a16:creationId xmlns:a16="http://schemas.microsoft.com/office/drawing/2014/main" id="{BEEBE3DF-28A7-4CA5-9D53-4FFFD9343573}"/>
              </a:ext>
            </a:extLst>
          </p:cNvPr>
          <p:cNvSpPr>
            <a:spLocks noGrp="1"/>
          </p:cNvSpPr>
          <p:nvPr>
            <p:ph type="pic" sz="quarter" idx="33" hasCustomPrompt="1"/>
          </p:nvPr>
        </p:nvSpPr>
        <p:spPr>
          <a:xfrm>
            <a:off x="10660050" y="2880051"/>
            <a:ext cx="540000" cy="540000"/>
          </a:xfrm>
        </p:spPr>
        <p:txBody>
          <a:bodyPr anchor="ctr"/>
          <a:lstStyle>
            <a:lvl1pPr marL="0" indent="0" algn="ctr">
              <a:buFontTx/>
              <a:buNone/>
              <a:defRPr sz="1200"/>
            </a:lvl1pPr>
          </a:lstStyle>
          <a:p>
            <a:r>
              <a:rPr lang="sv-SE" dirty="0"/>
              <a:t>Mål</a:t>
            </a:r>
          </a:p>
        </p:txBody>
      </p:sp>
      <p:sp>
        <p:nvSpPr>
          <p:cNvPr id="96" name="Platshållare för bild 4">
            <a:extLst>
              <a:ext uri="{FF2B5EF4-FFF2-40B4-BE49-F238E27FC236}">
                <a16:creationId xmlns:a16="http://schemas.microsoft.com/office/drawing/2014/main" id="{3FD8FC2F-875E-4678-BF57-4B03DB6BD90E}"/>
              </a:ext>
            </a:extLst>
          </p:cNvPr>
          <p:cNvSpPr>
            <a:spLocks noGrp="1"/>
          </p:cNvSpPr>
          <p:nvPr>
            <p:ph type="pic" sz="quarter" idx="34" hasCustomPrompt="1"/>
          </p:nvPr>
        </p:nvSpPr>
        <p:spPr>
          <a:xfrm>
            <a:off x="11206535" y="2876290"/>
            <a:ext cx="540000" cy="540000"/>
          </a:xfrm>
        </p:spPr>
        <p:txBody>
          <a:bodyPr anchor="ctr"/>
          <a:lstStyle>
            <a:lvl1pPr marL="0" indent="0" algn="ctr">
              <a:buFontTx/>
              <a:buNone/>
              <a:defRPr sz="1200"/>
            </a:lvl1pPr>
          </a:lstStyle>
          <a:p>
            <a:r>
              <a:rPr lang="sv-SE" dirty="0"/>
              <a:t>Mål</a:t>
            </a:r>
          </a:p>
        </p:txBody>
      </p:sp>
      <p:sp>
        <p:nvSpPr>
          <p:cNvPr id="97" name="Platshållare för bild 4">
            <a:extLst>
              <a:ext uri="{FF2B5EF4-FFF2-40B4-BE49-F238E27FC236}">
                <a16:creationId xmlns:a16="http://schemas.microsoft.com/office/drawing/2014/main" id="{01EE0C08-2F95-4422-B2AE-8D8B1D955A64}"/>
              </a:ext>
            </a:extLst>
          </p:cNvPr>
          <p:cNvSpPr>
            <a:spLocks noGrp="1"/>
          </p:cNvSpPr>
          <p:nvPr>
            <p:ph type="pic" sz="quarter" idx="35" hasCustomPrompt="1"/>
          </p:nvPr>
        </p:nvSpPr>
        <p:spPr>
          <a:xfrm>
            <a:off x="10660050" y="3420051"/>
            <a:ext cx="540000" cy="540000"/>
          </a:xfrm>
        </p:spPr>
        <p:txBody>
          <a:bodyPr anchor="ctr"/>
          <a:lstStyle>
            <a:lvl1pPr marL="0" indent="0" algn="ctr">
              <a:buFontTx/>
              <a:buNone/>
              <a:defRPr sz="1200"/>
            </a:lvl1pPr>
          </a:lstStyle>
          <a:p>
            <a:r>
              <a:rPr lang="sv-SE" dirty="0"/>
              <a:t>Mål</a:t>
            </a:r>
          </a:p>
        </p:txBody>
      </p:sp>
      <p:sp>
        <p:nvSpPr>
          <p:cNvPr id="98" name="Platshållare för bild 4">
            <a:extLst>
              <a:ext uri="{FF2B5EF4-FFF2-40B4-BE49-F238E27FC236}">
                <a16:creationId xmlns:a16="http://schemas.microsoft.com/office/drawing/2014/main" id="{BB16C71D-3E5D-40E0-9BDD-72237B8E1B66}"/>
              </a:ext>
            </a:extLst>
          </p:cNvPr>
          <p:cNvSpPr>
            <a:spLocks noGrp="1"/>
          </p:cNvSpPr>
          <p:nvPr>
            <p:ph type="pic" sz="quarter" idx="36" hasCustomPrompt="1"/>
          </p:nvPr>
        </p:nvSpPr>
        <p:spPr>
          <a:xfrm>
            <a:off x="11206535" y="3420645"/>
            <a:ext cx="540000" cy="540000"/>
          </a:xfrm>
        </p:spPr>
        <p:txBody>
          <a:bodyPr anchor="ctr"/>
          <a:lstStyle>
            <a:lvl1pPr marL="0" indent="0" algn="ctr">
              <a:buFontTx/>
              <a:buNone/>
              <a:defRPr sz="1200"/>
            </a:lvl1pPr>
          </a:lstStyle>
          <a:p>
            <a:r>
              <a:rPr lang="sv-SE" dirty="0"/>
              <a:t>Mål</a:t>
            </a:r>
          </a:p>
        </p:txBody>
      </p:sp>
      <p:sp>
        <p:nvSpPr>
          <p:cNvPr id="99" name="Platshållare för bild 4">
            <a:extLst>
              <a:ext uri="{FF2B5EF4-FFF2-40B4-BE49-F238E27FC236}">
                <a16:creationId xmlns:a16="http://schemas.microsoft.com/office/drawing/2014/main" id="{DFCC6829-3976-4780-8ADD-804DB97F7A97}"/>
              </a:ext>
            </a:extLst>
          </p:cNvPr>
          <p:cNvSpPr>
            <a:spLocks noGrp="1"/>
          </p:cNvSpPr>
          <p:nvPr>
            <p:ph type="pic" sz="quarter" idx="37" hasCustomPrompt="1"/>
          </p:nvPr>
        </p:nvSpPr>
        <p:spPr>
          <a:xfrm>
            <a:off x="10660050" y="3960051"/>
            <a:ext cx="540000" cy="540000"/>
          </a:xfrm>
        </p:spPr>
        <p:txBody>
          <a:bodyPr anchor="ctr"/>
          <a:lstStyle>
            <a:lvl1pPr marL="0" indent="0" algn="ctr">
              <a:buFontTx/>
              <a:buNone/>
              <a:defRPr sz="1200"/>
            </a:lvl1pPr>
          </a:lstStyle>
          <a:p>
            <a:r>
              <a:rPr lang="sv-SE" dirty="0"/>
              <a:t>Mål</a:t>
            </a:r>
          </a:p>
        </p:txBody>
      </p:sp>
      <p:sp>
        <p:nvSpPr>
          <p:cNvPr id="100" name="Platshållare för bild 4">
            <a:extLst>
              <a:ext uri="{FF2B5EF4-FFF2-40B4-BE49-F238E27FC236}">
                <a16:creationId xmlns:a16="http://schemas.microsoft.com/office/drawing/2014/main" id="{4E6921C9-C9D1-4409-9E48-3454E2B7F479}"/>
              </a:ext>
            </a:extLst>
          </p:cNvPr>
          <p:cNvSpPr>
            <a:spLocks noGrp="1"/>
          </p:cNvSpPr>
          <p:nvPr>
            <p:ph type="pic" sz="quarter" idx="38" hasCustomPrompt="1"/>
          </p:nvPr>
        </p:nvSpPr>
        <p:spPr>
          <a:xfrm>
            <a:off x="11206535" y="3965000"/>
            <a:ext cx="540000" cy="540000"/>
          </a:xfrm>
        </p:spPr>
        <p:txBody>
          <a:bodyPr anchor="ctr"/>
          <a:lstStyle>
            <a:lvl1pPr marL="0" indent="0" algn="ctr">
              <a:buFontTx/>
              <a:buNone/>
              <a:defRPr sz="1200"/>
            </a:lvl1pPr>
          </a:lstStyle>
          <a:p>
            <a:r>
              <a:rPr lang="sv-SE" dirty="0"/>
              <a:t>Mål</a:t>
            </a:r>
          </a:p>
        </p:txBody>
      </p:sp>
      <p:sp>
        <p:nvSpPr>
          <p:cNvPr id="101" name="Platshållare för bild 4">
            <a:extLst>
              <a:ext uri="{FF2B5EF4-FFF2-40B4-BE49-F238E27FC236}">
                <a16:creationId xmlns:a16="http://schemas.microsoft.com/office/drawing/2014/main" id="{D0D444A7-A2B9-4918-AD46-55859C8B64F9}"/>
              </a:ext>
            </a:extLst>
          </p:cNvPr>
          <p:cNvSpPr>
            <a:spLocks noGrp="1"/>
          </p:cNvSpPr>
          <p:nvPr>
            <p:ph type="pic" sz="quarter" idx="39" hasCustomPrompt="1"/>
          </p:nvPr>
        </p:nvSpPr>
        <p:spPr>
          <a:xfrm>
            <a:off x="10660050" y="4506401"/>
            <a:ext cx="540000" cy="540000"/>
          </a:xfrm>
        </p:spPr>
        <p:txBody>
          <a:bodyPr anchor="ctr"/>
          <a:lstStyle>
            <a:lvl1pPr marL="0" indent="0" algn="ctr">
              <a:buFontTx/>
              <a:buNone/>
              <a:defRPr sz="1200"/>
            </a:lvl1pPr>
          </a:lstStyle>
          <a:p>
            <a:r>
              <a:rPr lang="sv-SE" dirty="0"/>
              <a:t>Mål</a:t>
            </a:r>
          </a:p>
        </p:txBody>
      </p:sp>
      <p:sp>
        <p:nvSpPr>
          <p:cNvPr id="102" name="Platshållare för bild 4">
            <a:extLst>
              <a:ext uri="{FF2B5EF4-FFF2-40B4-BE49-F238E27FC236}">
                <a16:creationId xmlns:a16="http://schemas.microsoft.com/office/drawing/2014/main" id="{2938E9B7-1DEE-415F-9864-E2DA656D7C0C}"/>
              </a:ext>
            </a:extLst>
          </p:cNvPr>
          <p:cNvSpPr>
            <a:spLocks noGrp="1"/>
          </p:cNvSpPr>
          <p:nvPr>
            <p:ph type="pic" sz="quarter" idx="40" hasCustomPrompt="1"/>
          </p:nvPr>
        </p:nvSpPr>
        <p:spPr>
          <a:xfrm>
            <a:off x="11206535" y="4509357"/>
            <a:ext cx="540000" cy="540000"/>
          </a:xfrm>
        </p:spPr>
        <p:txBody>
          <a:bodyPr anchor="ctr"/>
          <a:lstStyle>
            <a:lvl1pPr marL="0" indent="0" algn="ctr">
              <a:buFontTx/>
              <a:buNone/>
              <a:defRPr sz="1200"/>
            </a:lvl1pPr>
          </a:lstStyle>
          <a:p>
            <a:r>
              <a:rPr lang="sv-SE" dirty="0"/>
              <a:t>Mål</a:t>
            </a:r>
          </a:p>
        </p:txBody>
      </p:sp>
      <p:sp>
        <p:nvSpPr>
          <p:cNvPr id="103" name="Platshållare för bild 4">
            <a:extLst>
              <a:ext uri="{FF2B5EF4-FFF2-40B4-BE49-F238E27FC236}">
                <a16:creationId xmlns:a16="http://schemas.microsoft.com/office/drawing/2014/main" id="{F2C0F6B1-C799-42B0-BE05-A50841798824}"/>
              </a:ext>
            </a:extLst>
          </p:cNvPr>
          <p:cNvSpPr>
            <a:spLocks noGrp="1"/>
          </p:cNvSpPr>
          <p:nvPr>
            <p:ph type="pic" sz="quarter" idx="41" hasCustomPrompt="1"/>
          </p:nvPr>
        </p:nvSpPr>
        <p:spPr>
          <a:xfrm>
            <a:off x="10660050" y="5052751"/>
            <a:ext cx="540000" cy="540000"/>
          </a:xfrm>
        </p:spPr>
        <p:txBody>
          <a:bodyPr anchor="ctr"/>
          <a:lstStyle>
            <a:lvl1pPr marL="0" indent="0" algn="ctr">
              <a:buFontTx/>
              <a:buNone/>
              <a:defRPr sz="1200"/>
            </a:lvl1pPr>
          </a:lstStyle>
          <a:p>
            <a:r>
              <a:rPr lang="sv-SE" dirty="0"/>
              <a:t>Mål</a:t>
            </a:r>
          </a:p>
        </p:txBody>
      </p:sp>
      <p:sp>
        <p:nvSpPr>
          <p:cNvPr id="7" name="Rektangel 6">
            <a:extLst>
              <a:ext uri="{FF2B5EF4-FFF2-40B4-BE49-F238E27FC236}">
                <a16:creationId xmlns:a16="http://schemas.microsoft.com/office/drawing/2014/main" id="{4264D557-F3A9-4663-9CB7-B622E99098E1}"/>
              </a:ext>
            </a:extLst>
          </p:cNvPr>
          <p:cNvSpPr/>
          <p:nvPr userDrawn="1"/>
        </p:nvSpPr>
        <p:spPr>
          <a:xfrm>
            <a:off x="10061583" y="-1346165"/>
            <a:ext cx="2130417" cy="13319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l"/>
            <a:r>
              <a:rPr lang="sv-SE" dirty="0"/>
              <a:t>Lägg till ikonen för det globala mål ditt avtal uppfyller från sidan 1</a:t>
            </a:r>
          </a:p>
        </p:txBody>
      </p:sp>
      <p:sp>
        <p:nvSpPr>
          <p:cNvPr id="34" name="Platshållare för sidfot 3">
            <a:extLst>
              <a:ext uri="{FF2B5EF4-FFF2-40B4-BE49-F238E27FC236}">
                <a16:creationId xmlns:a16="http://schemas.microsoft.com/office/drawing/2014/main" id="{5470B3C7-4220-4016-A3C9-74443325E422}"/>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33" name="Platshållare för bild 32">
            <a:extLst>
              <a:ext uri="{FF2B5EF4-FFF2-40B4-BE49-F238E27FC236}">
                <a16:creationId xmlns:a16="http://schemas.microsoft.com/office/drawing/2014/main" id="{4F483588-C678-417C-BD54-0FB8E1940844}"/>
              </a:ext>
            </a:extLst>
          </p:cNvPr>
          <p:cNvSpPr>
            <a:spLocks noGrp="1"/>
          </p:cNvSpPr>
          <p:nvPr>
            <p:ph type="pic" sz="quarter" idx="42"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182928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2023-05-08</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4038600" y="6599583"/>
            <a:ext cx="4114800" cy="258417"/>
          </a:xfrm>
          <a:prstGeom prst="rect">
            <a:avLst/>
          </a:prstGeo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5" name="Rektangel 4">
            <a:extLst>
              <a:ext uri="{FF2B5EF4-FFF2-40B4-BE49-F238E27FC236}">
                <a16:creationId xmlns:a16="http://schemas.microsoft.com/office/drawing/2014/main" id="{03C6E2E3-491F-433A-8879-4246908B20B9}"/>
              </a:ext>
            </a:extLst>
          </p:cNvPr>
          <p:cNvSpPr/>
          <p:nvPr userDrawn="1"/>
        </p:nvSpPr>
        <p:spPr>
          <a:xfrm>
            <a:off x="615761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Bygg och fastighet</a:t>
            </a:r>
          </a:p>
        </p:txBody>
      </p:sp>
      <p:sp>
        <p:nvSpPr>
          <p:cNvPr id="6" name="Rektangel 5">
            <a:extLst>
              <a:ext uri="{FF2B5EF4-FFF2-40B4-BE49-F238E27FC236}">
                <a16:creationId xmlns:a16="http://schemas.microsoft.com/office/drawing/2014/main" id="{FCA1E68C-D867-4475-9F44-47595C56751A}"/>
              </a:ext>
            </a:extLst>
          </p:cNvPr>
          <p:cNvSpPr/>
          <p:nvPr userDrawn="1"/>
        </p:nvSpPr>
        <p:spPr>
          <a:xfrm>
            <a:off x="7655224"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tjänster</a:t>
            </a:r>
          </a:p>
        </p:txBody>
      </p:sp>
      <p:sp>
        <p:nvSpPr>
          <p:cNvPr id="7" name="Rektangel 6">
            <a:extLst>
              <a:ext uri="{FF2B5EF4-FFF2-40B4-BE49-F238E27FC236}">
                <a16:creationId xmlns:a16="http://schemas.microsoft.com/office/drawing/2014/main" id="{5E2DAB37-96B2-4578-B109-278E0E293DE6}"/>
              </a:ext>
            </a:extLst>
          </p:cNvPr>
          <p:cNvSpPr/>
          <p:nvPr userDrawn="1"/>
        </p:nvSpPr>
        <p:spPr>
          <a:xfrm>
            <a:off x="915282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varor</a:t>
            </a:r>
          </a:p>
        </p:txBody>
      </p:sp>
      <p:sp>
        <p:nvSpPr>
          <p:cNvPr id="8" name="Rektangel 7">
            <a:extLst>
              <a:ext uri="{FF2B5EF4-FFF2-40B4-BE49-F238E27FC236}">
                <a16:creationId xmlns:a16="http://schemas.microsoft.com/office/drawing/2014/main" id="{7D7AB4E9-2C26-4785-9B4C-C3E26A0F301A}"/>
              </a:ext>
            </a:extLst>
          </p:cNvPr>
          <p:cNvSpPr/>
          <p:nvPr userDrawn="1"/>
        </p:nvSpPr>
        <p:spPr>
          <a:xfrm>
            <a:off x="10650433"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Gata och park</a:t>
            </a:r>
          </a:p>
        </p:txBody>
      </p:sp>
      <p:sp>
        <p:nvSpPr>
          <p:cNvPr id="9" name="Rektangel 8">
            <a:extLst>
              <a:ext uri="{FF2B5EF4-FFF2-40B4-BE49-F238E27FC236}">
                <a16:creationId xmlns:a16="http://schemas.microsoft.com/office/drawing/2014/main" id="{46492A9E-54EC-4D10-B26B-211C55EA1DC7}"/>
              </a:ext>
            </a:extLst>
          </p:cNvPr>
          <p:cNvSpPr/>
          <p:nvPr userDrawn="1"/>
        </p:nvSpPr>
        <p:spPr>
          <a:xfrm>
            <a:off x="615761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Energi</a:t>
            </a:r>
          </a:p>
        </p:txBody>
      </p:sp>
      <p:sp>
        <p:nvSpPr>
          <p:cNvPr id="10" name="Rektangel 9">
            <a:extLst>
              <a:ext uri="{FF2B5EF4-FFF2-40B4-BE49-F238E27FC236}">
                <a16:creationId xmlns:a16="http://schemas.microsoft.com/office/drawing/2014/main" id="{31F49E73-C0E4-4A90-92E9-A7E7414AC78A}"/>
              </a:ext>
            </a:extLst>
          </p:cNvPr>
          <p:cNvSpPr/>
          <p:nvPr userDrawn="1"/>
        </p:nvSpPr>
        <p:spPr>
          <a:xfrm>
            <a:off x="7655224"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Fordon</a:t>
            </a:r>
          </a:p>
        </p:txBody>
      </p:sp>
      <p:sp>
        <p:nvSpPr>
          <p:cNvPr id="11" name="Rektangel 10">
            <a:extLst>
              <a:ext uri="{FF2B5EF4-FFF2-40B4-BE49-F238E27FC236}">
                <a16:creationId xmlns:a16="http://schemas.microsoft.com/office/drawing/2014/main" id="{44D414A8-33C2-4B75-A0F6-7D3572C0567F}"/>
              </a:ext>
            </a:extLst>
          </p:cNvPr>
          <p:cNvSpPr/>
          <p:nvPr userDrawn="1"/>
        </p:nvSpPr>
        <p:spPr>
          <a:xfrm>
            <a:off x="915282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Kontor och förbrukning</a:t>
            </a:r>
          </a:p>
        </p:txBody>
      </p:sp>
      <p:sp>
        <p:nvSpPr>
          <p:cNvPr id="12" name="Rektangel 11">
            <a:extLst>
              <a:ext uri="{FF2B5EF4-FFF2-40B4-BE49-F238E27FC236}">
                <a16:creationId xmlns:a16="http://schemas.microsoft.com/office/drawing/2014/main" id="{97190158-A9B0-44F1-B420-B2DFA7AB290C}"/>
              </a:ext>
            </a:extLst>
          </p:cNvPr>
          <p:cNvSpPr/>
          <p:nvPr userDrawn="1"/>
        </p:nvSpPr>
        <p:spPr>
          <a:xfrm>
            <a:off x="10650433"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Förbruknings-material</a:t>
            </a:r>
          </a:p>
        </p:txBody>
      </p:sp>
      <p:sp>
        <p:nvSpPr>
          <p:cNvPr id="13" name="Rektangel 12">
            <a:extLst>
              <a:ext uri="{FF2B5EF4-FFF2-40B4-BE49-F238E27FC236}">
                <a16:creationId xmlns:a16="http://schemas.microsoft.com/office/drawing/2014/main" id="{D00130AD-CEA4-4710-A4D0-A053F6EE7C7C}"/>
              </a:ext>
            </a:extLst>
          </p:cNvPr>
          <p:cNvSpPr/>
          <p:nvPr userDrawn="1"/>
        </p:nvSpPr>
        <p:spPr>
          <a:xfrm>
            <a:off x="615761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IT-produkter och tjänster</a:t>
            </a:r>
          </a:p>
        </p:txBody>
      </p:sp>
      <p:sp>
        <p:nvSpPr>
          <p:cNvPr id="14" name="Rektangel 13">
            <a:extLst>
              <a:ext uri="{FF2B5EF4-FFF2-40B4-BE49-F238E27FC236}">
                <a16:creationId xmlns:a16="http://schemas.microsoft.com/office/drawing/2014/main" id="{2B177758-224A-4224-987B-63F376528A3B}"/>
              </a:ext>
            </a:extLst>
          </p:cNvPr>
          <p:cNvSpPr/>
          <p:nvPr userDrawn="1"/>
        </p:nvSpPr>
        <p:spPr>
          <a:xfrm>
            <a:off x="7655224"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Programvaror</a:t>
            </a:r>
          </a:p>
        </p:txBody>
      </p:sp>
      <p:sp>
        <p:nvSpPr>
          <p:cNvPr id="15" name="Rektangel 14">
            <a:extLst>
              <a:ext uri="{FF2B5EF4-FFF2-40B4-BE49-F238E27FC236}">
                <a16:creationId xmlns:a16="http://schemas.microsoft.com/office/drawing/2014/main" id="{7563B4DC-A43E-4D36-8CE7-E024BDCD721D}"/>
              </a:ext>
            </a:extLst>
          </p:cNvPr>
          <p:cNvSpPr/>
          <p:nvPr userDrawn="1"/>
        </p:nvSpPr>
        <p:spPr>
          <a:xfrm>
            <a:off x="915282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Välfärds-teknologi</a:t>
            </a:r>
          </a:p>
        </p:txBody>
      </p:sp>
      <p:sp>
        <p:nvSpPr>
          <p:cNvPr id="16" name="Rektangel 15">
            <a:extLst>
              <a:ext uri="{FF2B5EF4-FFF2-40B4-BE49-F238E27FC236}">
                <a16:creationId xmlns:a16="http://schemas.microsoft.com/office/drawing/2014/main" id="{57F55F0B-8EE0-4818-A053-9F8555DE6B21}"/>
              </a:ext>
            </a:extLst>
          </p:cNvPr>
          <p:cNvSpPr/>
          <p:nvPr userDrawn="1"/>
        </p:nvSpPr>
        <p:spPr>
          <a:xfrm>
            <a:off x="10650433"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Digitala tjänster</a:t>
            </a:r>
          </a:p>
        </p:txBody>
      </p:sp>
      <p:sp>
        <p:nvSpPr>
          <p:cNvPr id="17" name="Rektangel 16">
            <a:extLst>
              <a:ext uri="{FF2B5EF4-FFF2-40B4-BE49-F238E27FC236}">
                <a16:creationId xmlns:a16="http://schemas.microsoft.com/office/drawing/2014/main" id="{FFAF2838-DC7C-4AB3-BE29-EA304DA6ED34}"/>
              </a:ext>
            </a:extLst>
          </p:cNvPr>
          <p:cNvSpPr/>
          <p:nvPr userDrawn="1"/>
        </p:nvSpPr>
        <p:spPr>
          <a:xfrm>
            <a:off x="615761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Utbildning och lärande</a:t>
            </a:r>
          </a:p>
        </p:txBody>
      </p:sp>
      <p:sp>
        <p:nvSpPr>
          <p:cNvPr id="18" name="Rektangel 17">
            <a:extLst>
              <a:ext uri="{FF2B5EF4-FFF2-40B4-BE49-F238E27FC236}">
                <a16:creationId xmlns:a16="http://schemas.microsoft.com/office/drawing/2014/main" id="{7BA7E5DA-3296-437B-BBF1-ADD126AB9891}"/>
              </a:ext>
            </a:extLst>
          </p:cNvPr>
          <p:cNvSpPr/>
          <p:nvPr userDrawn="1"/>
        </p:nvSpPr>
        <p:spPr>
          <a:xfrm>
            <a:off x="7655224"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Professionella tjänster</a:t>
            </a:r>
          </a:p>
        </p:txBody>
      </p:sp>
      <p:sp>
        <p:nvSpPr>
          <p:cNvPr id="19" name="Rektangel 18">
            <a:extLst>
              <a:ext uri="{FF2B5EF4-FFF2-40B4-BE49-F238E27FC236}">
                <a16:creationId xmlns:a16="http://schemas.microsoft.com/office/drawing/2014/main" id="{829C2EF7-3ED7-4847-A969-F089A9E79BCD}"/>
              </a:ext>
            </a:extLst>
          </p:cNvPr>
          <p:cNvSpPr/>
          <p:nvPr userDrawn="1"/>
        </p:nvSpPr>
        <p:spPr>
          <a:xfrm>
            <a:off x="915282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HR</a:t>
            </a:r>
          </a:p>
        </p:txBody>
      </p:sp>
      <p:sp>
        <p:nvSpPr>
          <p:cNvPr id="20" name="Rektangel 19">
            <a:extLst>
              <a:ext uri="{FF2B5EF4-FFF2-40B4-BE49-F238E27FC236}">
                <a16:creationId xmlns:a16="http://schemas.microsoft.com/office/drawing/2014/main" id="{F61E1320-9380-4099-918D-640DC44ACB6B}"/>
              </a:ext>
            </a:extLst>
          </p:cNvPr>
          <p:cNvSpPr/>
          <p:nvPr userDrawn="1"/>
        </p:nvSpPr>
        <p:spPr>
          <a:xfrm>
            <a:off x="10650433"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Resor</a:t>
            </a:r>
          </a:p>
        </p:txBody>
      </p:sp>
      <p:sp>
        <p:nvSpPr>
          <p:cNvPr id="21" name="Rektangel 20">
            <a:extLst>
              <a:ext uri="{FF2B5EF4-FFF2-40B4-BE49-F238E27FC236}">
                <a16:creationId xmlns:a16="http://schemas.microsoft.com/office/drawing/2014/main" id="{F9D7BE53-2CED-4593-BF53-BA7899D84227}"/>
              </a:ext>
            </a:extLst>
          </p:cNvPr>
          <p:cNvSpPr/>
          <p:nvPr userDrawn="1"/>
        </p:nvSpPr>
        <p:spPr>
          <a:xfrm>
            <a:off x="615761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Vårdrelaterad förbrukning och läkemedel</a:t>
            </a:r>
          </a:p>
        </p:txBody>
      </p:sp>
      <p:sp>
        <p:nvSpPr>
          <p:cNvPr id="22" name="Rektangel 21">
            <a:extLst>
              <a:ext uri="{FF2B5EF4-FFF2-40B4-BE49-F238E27FC236}">
                <a16:creationId xmlns:a16="http://schemas.microsoft.com/office/drawing/2014/main" id="{7A966CAF-E747-4A97-A07D-2CE378EFA548}"/>
              </a:ext>
            </a:extLst>
          </p:cNvPr>
          <p:cNvSpPr/>
          <p:nvPr userDrawn="1"/>
        </p:nvSpPr>
        <p:spPr>
          <a:xfrm>
            <a:off x="7655224"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Läkemedel</a:t>
            </a:r>
          </a:p>
        </p:txBody>
      </p:sp>
      <p:sp>
        <p:nvSpPr>
          <p:cNvPr id="23" name="Rektangel 22">
            <a:extLst>
              <a:ext uri="{FF2B5EF4-FFF2-40B4-BE49-F238E27FC236}">
                <a16:creationId xmlns:a16="http://schemas.microsoft.com/office/drawing/2014/main" id="{365A2B77-2B96-44CE-8930-6B1DA5379A7F}"/>
              </a:ext>
            </a:extLst>
          </p:cNvPr>
          <p:cNvSpPr/>
          <p:nvPr userDrawn="1"/>
        </p:nvSpPr>
        <p:spPr>
          <a:xfrm>
            <a:off x="915282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Sociala tjänster</a:t>
            </a:r>
          </a:p>
        </p:txBody>
      </p:sp>
      <p:sp>
        <p:nvSpPr>
          <p:cNvPr id="24" name="Rektangel 23">
            <a:extLst>
              <a:ext uri="{FF2B5EF4-FFF2-40B4-BE49-F238E27FC236}">
                <a16:creationId xmlns:a16="http://schemas.microsoft.com/office/drawing/2014/main" id="{40B3A792-C648-47EC-A7EC-907DC2F0309F}"/>
              </a:ext>
            </a:extLst>
          </p:cNvPr>
          <p:cNvSpPr/>
          <p:nvPr userDrawn="1"/>
        </p:nvSpPr>
        <p:spPr>
          <a:xfrm>
            <a:off x="10650433"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Stockholms inköpscentral STIC</a:t>
            </a:r>
          </a:p>
        </p:txBody>
      </p:sp>
    </p:spTree>
    <p:extLst>
      <p:ext uri="{BB962C8B-B14F-4D97-AF65-F5344CB8AC3E}">
        <p14:creationId xmlns:p14="http://schemas.microsoft.com/office/powerpoint/2010/main" val="1800422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2023-05-08</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5" r:id="rId3"/>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174625" indent="-174625" algn="l" defTabSz="914400" rtl="0" eaLnBrk="1" latinLnBrk="0" hangingPunct="1">
        <a:lnSpc>
          <a:spcPct val="100000"/>
        </a:lnSpc>
        <a:spcBef>
          <a:spcPts val="10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5" pos="7399"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guide id="13" pos="576" userDrawn="1">
          <p15:clr>
            <a:srgbClr val="F26B43"/>
          </p15:clr>
        </p15:guide>
        <p15:guide id="18" orient="horz" pos="839" userDrawn="1">
          <p15:clr>
            <a:srgbClr val="F26B43"/>
          </p15:clr>
        </p15:guide>
        <p15:guide id="20" orient="horz" pos="267" userDrawn="1">
          <p15:clr>
            <a:srgbClr val="F26B43"/>
          </p15:clr>
        </p15:guide>
        <p15:guide id="21" pos="27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ubrik 13">
            <a:extLst>
              <a:ext uri="{FF2B5EF4-FFF2-40B4-BE49-F238E27FC236}">
                <a16:creationId xmlns:a16="http://schemas.microsoft.com/office/drawing/2014/main" id="{F8167FA6-F411-4DF3-B287-B69000277DBC}"/>
              </a:ext>
            </a:extLst>
          </p:cNvPr>
          <p:cNvSpPr>
            <a:spLocks noGrp="1"/>
          </p:cNvSpPr>
          <p:nvPr>
            <p:ph type="title"/>
          </p:nvPr>
        </p:nvSpPr>
        <p:spPr/>
        <p:txBody>
          <a:bodyPr/>
          <a:lstStyle/>
          <a:p>
            <a:r>
              <a:rPr lang="sv-SE" dirty="0"/>
              <a:t>Stödboende 2022</a:t>
            </a:r>
          </a:p>
        </p:txBody>
      </p:sp>
      <p:sp>
        <p:nvSpPr>
          <p:cNvPr id="52" name="Platshållare för text 51">
            <a:extLst>
              <a:ext uri="{FF2B5EF4-FFF2-40B4-BE49-F238E27FC236}">
                <a16:creationId xmlns:a16="http://schemas.microsoft.com/office/drawing/2014/main" id="{47552E10-819C-4902-BA5C-2DD77B7D33D0}"/>
              </a:ext>
            </a:extLst>
          </p:cNvPr>
          <p:cNvSpPr>
            <a:spLocks noGrp="1"/>
          </p:cNvSpPr>
          <p:nvPr>
            <p:ph type="body" sz="quarter" idx="29"/>
          </p:nvPr>
        </p:nvSpPr>
        <p:spPr>
          <a:xfrm>
            <a:off x="431673" y="1435395"/>
            <a:ext cx="1176473" cy="900000"/>
          </a:xfrm>
        </p:spPr>
        <p:txBody>
          <a:bodyPr/>
          <a:lstStyle/>
          <a:p>
            <a:r>
              <a:rPr lang="sv-SE"/>
              <a:t>Enkelhet</a:t>
            </a:r>
            <a:endParaRPr lang="sv-SE" dirty="0"/>
          </a:p>
        </p:txBody>
      </p:sp>
      <p:sp>
        <p:nvSpPr>
          <p:cNvPr id="15" name="Platshållare för text 14">
            <a:extLst>
              <a:ext uri="{FF2B5EF4-FFF2-40B4-BE49-F238E27FC236}">
                <a16:creationId xmlns:a16="http://schemas.microsoft.com/office/drawing/2014/main" id="{CD752C5C-5102-461F-833C-A1ED7A5F30F0}"/>
              </a:ext>
            </a:extLst>
          </p:cNvPr>
          <p:cNvSpPr>
            <a:spLocks noGrp="1"/>
          </p:cNvSpPr>
          <p:nvPr>
            <p:ph type="body" sz="quarter" idx="10"/>
          </p:nvPr>
        </p:nvSpPr>
        <p:spPr/>
        <p:txBody>
          <a:bodyPr/>
          <a:lstStyle/>
          <a:p>
            <a:r>
              <a:rPr lang="sv-SE" sz="1050" dirty="0"/>
              <a:t>Aktuell och jämförbar information om verksamheternas innehåll och pris via en urvalsdatabas.</a:t>
            </a:r>
          </a:p>
          <a:p>
            <a:r>
              <a:rPr lang="sv-SE" sz="1050" dirty="0"/>
              <a:t>Tillgång till stöddokument och mall för placeringsavtal </a:t>
            </a:r>
            <a:r>
              <a:rPr lang="sv-SE" sz="1050" dirty="0">
                <a:effectLst/>
                <a:ea typeface="Calibri" panose="020F0502020204030204" pitchFamily="34" charset="0"/>
                <a:cs typeface="Times New Roman" panose="02020603050405020304" pitchFamily="18" charset="0"/>
              </a:rPr>
              <a:t>för att ge bästa förutsättningar för ett bra och tydligt avrop.</a:t>
            </a:r>
            <a:endParaRPr lang="sv-SE" sz="1050" dirty="0"/>
          </a:p>
          <a:p>
            <a:endParaRPr lang="sv-SE" sz="1000" dirty="0"/>
          </a:p>
          <a:p>
            <a:r>
              <a:rPr lang="sv-SE" sz="1000" dirty="0"/>
              <a:t>Tillgodoser behov av placeringar lokalt, men också nationellt. </a:t>
            </a:r>
          </a:p>
        </p:txBody>
      </p:sp>
      <p:sp>
        <p:nvSpPr>
          <p:cNvPr id="53" name="Platshållare för text 52">
            <a:extLst>
              <a:ext uri="{FF2B5EF4-FFF2-40B4-BE49-F238E27FC236}">
                <a16:creationId xmlns:a16="http://schemas.microsoft.com/office/drawing/2014/main" id="{7AE7378C-43B9-47A3-83AA-EA39DF486208}"/>
              </a:ext>
            </a:extLst>
          </p:cNvPr>
          <p:cNvSpPr>
            <a:spLocks noGrp="1"/>
          </p:cNvSpPr>
          <p:nvPr>
            <p:ph type="body" sz="quarter" idx="30"/>
          </p:nvPr>
        </p:nvSpPr>
        <p:spPr>
          <a:xfrm>
            <a:off x="431673" y="2397736"/>
            <a:ext cx="1176473" cy="900000"/>
          </a:xfrm>
        </p:spPr>
        <p:txBody>
          <a:bodyPr/>
          <a:lstStyle/>
          <a:p>
            <a:r>
              <a:rPr lang="sv-SE" dirty="0"/>
              <a:t>Hållbarhet</a:t>
            </a:r>
          </a:p>
        </p:txBody>
      </p:sp>
      <p:sp>
        <p:nvSpPr>
          <p:cNvPr id="16" name="Platshållare för text 15">
            <a:extLst>
              <a:ext uri="{FF2B5EF4-FFF2-40B4-BE49-F238E27FC236}">
                <a16:creationId xmlns:a16="http://schemas.microsoft.com/office/drawing/2014/main" id="{E2A9987C-525E-4A74-9D1C-00D26945D2B8}"/>
              </a:ext>
            </a:extLst>
          </p:cNvPr>
          <p:cNvSpPr>
            <a:spLocks noGrp="1"/>
          </p:cNvSpPr>
          <p:nvPr>
            <p:ph type="body" sz="quarter" idx="11"/>
          </p:nvPr>
        </p:nvSpPr>
        <p:spPr/>
        <p:txBody>
          <a:bodyPr/>
          <a:lstStyle/>
          <a:p>
            <a:r>
              <a:rPr lang="sv-SE" sz="1050" dirty="0"/>
              <a:t>Arbetsmiljö</a:t>
            </a:r>
          </a:p>
          <a:p>
            <a:r>
              <a:rPr lang="sv-SE" sz="1050" dirty="0"/>
              <a:t>Tillgänglighet</a:t>
            </a:r>
          </a:p>
          <a:p>
            <a:r>
              <a:rPr lang="sv-SE" sz="1050" dirty="0"/>
              <a:t>Miljö</a:t>
            </a:r>
          </a:p>
        </p:txBody>
      </p:sp>
      <p:sp>
        <p:nvSpPr>
          <p:cNvPr id="54" name="Platshållare för text 53">
            <a:extLst>
              <a:ext uri="{FF2B5EF4-FFF2-40B4-BE49-F238E27FC236}">
                <a16:creationId xmlns:a16="http://schemas.microsoft.com/office/drawing/2014/main" id="{D43035ED-38B5-4407-852E-DA4A144024B4}"/>
              </a:ext>
            </a:extLst>
          </p:cNvPr>
          <p:cNvSpPr>
            <a:spLocks noGrp="1"/>
          </p:cNvSpPr>
          <p:nvPr>
            <p:ph type="body" sz="quarter" idx="31"/>
          </p:nvPr>
        </p:nvSpPr>
        <p:spPr>
          <a:xfrm>
            <a:off x="431673" y="3360077"/>
            <a:ext cx="1176473" cy="900000"/>
          </a:xfrm>
        </p:spPr>
        <p:txBody>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sz="1300" dirty="0"/>
              <a:t>Effektivisering</a:t>
            </a:r>
          </a:p>
        </p:txBody>
      </p:sp>
      <p:sp>
        <p:nvSpPr>
          <p:cNvPr id="17" name="Platshållare för text 16">
            <a:extLst>
              <a:ext uri="{FF2B5EF4-FFF2-40B4-BE49-F238E27FC236}">
                <a16:creationId xmlns:a16="http://schemas.microsoft.com/office/drawing/2014/main" id="{0E4EC1F8-2CE4-4C3E-9038-C585BAF808F5}"/>
              </a:ext>
            </a:extLst>
          </p:cNvPr>
          <p:cNvSpPr>
            <a:spLocks noGrp="1"/>
          </p:cNvSpPr>
          <p:nvPr>
            <p:ph type="body" sz="quarter" idx="12"/>
          </p:nvPr>
        </p:nvSpPr>
        <p:spPr/>
        <p:txBody>
          <a:bodyPr/>
          <a:lstStyle/>
          <a:p>
            <a:r>
              <a:rPr lang="sv-SE" sz="1050" dirty="0"/>
              <a:t>Administrativ nytta genom att slippa genomföra upphandling, förvalta och följa upp ramavtal inom ett komplext och administrativt tungt område.</a:t>
            </a:r>
          </a:p>
          <a:p>
            <a:r>
              <a:rPr lang="sv-SE" sz="1050" dirty="0"/>
              <a:t>Avgiftsfritt digitalt stöd, urvalsdatabas för placering utifrån individens behov.</a:t>
            </a:r>
          </a:p>
        </p:txBody>
      </p:sp>
      <p:sp>
        <p:nvSpPr>
          <p:cNvPr id="55" name="Platshållare för text 54">
            <a:extLst>
              <a:ext uri="{FF2B5EF4-FFF2-40B4-BE49-F238E27FC236}">
                <a16:creationId xmlns:a16="http://schemas.microsoft.com/office/drawing/2014/main" id="{2947B106-1FB7-43D1-B0AD-97403EFDD59A}"/>
              </a:ext>
            </a:extLst>
          </p:cNvPr>
          <p:cNvSpPr>
            <a:spLocks noGrp="1"/>
          </p:cNvSpPr>
          <p:nvPr>
            <p:ph type="body" sz="quarter" idx="32"/>
          </p:nvPr>
        </p:nvSpPr>
        <p:spPr>
          <a:xfrm>
            <a:off x="431673" y="4339170"/>
            <a:ext cx="1176473" cy="900000"/>
          </a:xfrm>
        </p:spPr>
        <p:txBody>
          <a:bodyPr/>
          <a:lstStyle/>
          <a:p>
            <a:r>
              <a:rPr lang="sv-SE"/>
              <a:t>Innovation</a:t>
            </a:r>
            <a:endParaRPr lang="sv-SE" dirty="0"/>
          </a:p>
        </p:txBody>
      </p:sp>
      <p:sp>
        <p:nvSpPr>
          <p:cNvPr id="18" name="Platshållare för text 17">
            <a:extLst>
              <a:ext uri="{FF2B5EF4-FFF2-40B4-BE49-F238E27FC236}">
                <a16:creationId xmlns:a16="http://schemas.microsoft.com/office/drawing/2014/main" id="{E39088C5-C057-42F6-B4A1-33FBC5F49514}"/>
              </a:ext>
            </a:extLst>
          </p:cNvPr>
          <p:cNvSpPr>
            <a:spLocks noGrp="1"/>
          </p:cNvSpPr>
          <p:nvPr>
            <p:ph type="body" sz="quarter" idx="13"/>
          </p:nvPr>
        </p:nvSpPr>
        <p:spPr>
          <a:xfrm>
            <a:off x="1636086" y="4322418"/>
            <a:ext cx="5506644" cy="962341"/>
          </a:xfrm>
        </p:spPr>
        <p:txBody>
          <a:bodyPr/>
          <a:lstStyle/>
          <a:p>
            <a:r>
              <a:rPr lang="sv-SE" sz="1050" dirty="0"/>
              <a:t>Tydliga kompetenskrav på kontaktpersonens utbildningsnivå.</a:t>
            </a:r>
          </a:p>
          <a:p>
            <a:r>
              <a:rPr lang="sv-SE" sz="1050" dirty="0"/>
              <a:t>Förtydligar hur många stödtimmar priserna omfattar.</a:t>
            </a:r>
          </a:p>
          <a:p>
            <a:r>
              <a:rPr lang="sv-SE" sz="1050" dirty="0"/>
              <a:t>Kontinuitetsplan för kris och störning ska finnas hos utföraren under hela ramavtalsperioden.</a:t>
            </a:r>
          </a:p>
        </p:txBody>
      </p:sp>
      <p:sp>
        <p:nvSpPr>
          <p:cNvPr id="56" name="Platshållare för text 55">
            <a:extLst>
              <a:ext uri="{FF2B5EF4-FFF2-40B4-BE49-F238E27FC236}">
                <a16:creationId xmlns:a16="http://schemas.microsoft.com/office/drawing/2014/main" id="{38BA9BE9-1477-4543-A52E-4833BA01D516}"/>
              </a:ext>
            </a:extLst>
          </p:cNvPr>
          <p:cNvSpPr>
            <a:spLocks noGrp="1"/>
          </p:cNvSpPr>
          <p:nvPr>
            <p:ph type="body" sz="quarter" idx="33"/>
          </p:nvPr>
        </p:nvSpPr>
        <p:spPr>
          <a:xfrm>
            <a:off x="431673" y="5341086"/>
            <a:ext cx="1176473" cy="900000"/>
          </a:xfrm>
        </p:spPr>
        <p:txBody>
          <a:bodyPr/>
          <a:lstStyle/>
          <a:p>
            <a:r>
              <a:rPr lang="sv-SE" dirty="0"/>
              <a:t>Digitalisering</a:t>
            </a:r>
          </a:p>
        </p:txBody>
      </p:sp>
      <p:sp>
        <p:nvSpPr>
          <p:cNvPr id="19" name="Platshållare för text 18">
            <a:extLst>
              <a:ext uri="{FF2B5EF4-FFF2-40B4-BE49-F238E27FC236}">
                <a16:creationId xmlns:a16="http://schemas.microsoft.com/office/drawing/2014/main" id="{9F30C0AE-B4D6-4D11-A57F-6FDF8CF48BEF}"/>
              </a:ext>
            </a:extLst>
          </p:cNvPr>
          <p:cNvSpPr>
            <a:spLocks noGrp="1"/>
          </p:cNvSpPr>
          <p:nvPr>
            <p:ph type="body" sz="quarter" idx="14"/>
          </p:nvPr>
        </p:nvSpPr>
        <p:spPr>
          <a:xfrm>
            <a:off x="1636086" y="5320270"/>
            <a:ext cx="5506644" cy="900000"/>
          </a:xfrm>
        </p:spPr>
        <p:txBody>
          <a:bodyPr/>
          <a:lstStyle/>
          <a:p>
            <a:r>
              <a:rPr lang="sv-SE" sz="1050" dirty="0"/>
              <a:t>Urvalsdatabasen är en sökdatabas som innehåller jämförbar data om utförarens kvalitet och pris, för att hitta rätt stödboende utifrån individens behov. </a:t>
            </a:r>
          </a:p>
          <a:p>
            <a:r>
              <a:rPr lang="sv-SE" sz="1050" dirty="0"/>
              <a:t>Urvalsdatabasen är en direkt kommunikationskanal för Adda till socialsekreteraren som får samlad information om aktuella händelser och uppföljning på ramavtalet .   </a:t>
            </a:r>
          </a:p>
          <a:p>
            <a:endParaRPr lang="sv-SE" dirty="0"/>
          </a:p>
          <a:p>
            <a:endParaRPr lang="sv-SE" dirty="0"/>
          </a:p>
        </p:txBody>
      </p:sp>
      <p:sp>
        <p:nvSpPr>
          <p:cNvPr id="50" name="Platshållare för text 49">
            <a:extLst>
              <a:ext uri="{FF2B5EF4-FFF2-40B4-BE49-F238E27FC236}">
                <a16:creationId xmlns:a16="http://schemas.microsoft.com/office/drawing/2014/main" id="{6A6F19D1-7291-4313-A62C-B7F83D1405F6}"/>
              </a:ext>
            </a:extLst>
          </p:cNvPr>
          <p:cNvSpPr>
            <a:spLocks noGrp="1"/>
          </p:cNvSpPr>
          <p:nvPr>
            <p:ph type="body" sz="quarter" idx="27"/>
          </p:nvPr>
        </p:nvSpPr>
        <p:spPr>
          <a:xfrm>
            <a:off x="9772055" y="3592944"/>
            <a:ext cx="2040714" cy="309309"/>
          </a:xfrm>
        </p:spPr>
        <p:txBody>
          <a:bodyPr/>
          <a:lstStyle/>
          <a:p>
            <a:r>
              <a:rPr lang="sv-SE" dirty="0"/>
              <a:t>Avtalsuppföljning</a:t>
            </a:r>
          </a:p>
        </p:txBody>
      </p:sp>
      <p:sp>
        <p:nvSpPr>
          <p:cNvPr id="26" name="Platshållare för text 25">
            <a:extLst>
              <a:ext uri="{FF2B5EF4-FFF2-40B4-BE49-F238E27FC236}">
                <a16:creationId xmlns:a16="http://schemas.microsoft.com/office/drawing/2014/main" id="{DDC24303-28EA-4DE2-A351-3DAB6DA59196}"/>
              </a:ext>
            </a:extLst>
          </p:cNvPr>
          <p:cNvSpPr>
            <a:spLocks noGrp="1"/>
          </p:cNvSpPr>
          <p:nvPr>
            <p:ph type="body" sz="quarter" idx="28"/>
          </p:nvPr>
        </p:nvSpPr>
        <p:spPr>
          <a:xfrm>
            <a:off x="9772055" y="3931301"/>
            <a:ext cx="2038946" cy="1859899"/>
          </a:xfrm>
        </p:spPr>
        <p:txBody>
          <a:bodyPr/>
          <a:lstStyle/>
          <a:p>
            <a:r>
              <a:rPr lang="sv-SE" dirty="0"/>
              <a:t>Adda kontrollerar att stödboendet fakturerar rätt dygnspris, att utföraren betalar sina skatter och avgifter,  samt har en stabil ekonomi. </a:t>
            </a:r>
          </a:p>
          <a:p>
            <a:r>
              <a:rPr lang="sv-SE" dirty="0"/>
              <a:t>Adda kontrollerar att förutsättningar finns att bedriva stödboende enl. ramavtal över tid. Detta genom kontroll av rutiner, processer och dokument avseende personal. </a:t>
            </a:r>
          </a:p>
          <a:p>
            <a:pPr marL="0" indent="0">
              <a:buNone/>
            </a:pPr>
            <a:endParaRPr lang="sv-SE" dirty="0"/>
          </a:p>
        </p:txBody>
      </p:sp>
      <p:sp>
        <p:nvSpPr>
          <p:cNvPr id="46" name="Platshållare för text 45">
            <a:extLst>
              <a:ext uri="{FF2B5EF4-FFF2-40B4-BE49-F238E27FC236}">
                <a16:creationId xmlns:a16="http://schemas.microsoft.com/office/drawing/2014/main" id="{2CEC137B-1EAD-4CEC-9B12-6AD1DB6DE58C}"/>
              </a:ext>
            </a:extLst>
          </p:cNvPr>
          <p:cNvSpPr>
            <a:spLocks noGrp="1"/>
          </p:cNvSpPr>
          <p:nvPr>
            <p:ph type="body" sz="quarter" idx="23"/>
          </p:nvPr>
        </p:nvSpPr>
        <p:spPr>
          <a:xfrm>
            <a:off x="7516937" y="4446793"/>
            <a:ext cx="2040714" cy="309309"/>
          </a:xfrm>
        </p:spPr>
        <p:txBody>
          <a:bodyPr/>
          <a:lstStyle/>
          <a:p>
            <a:r>
              <a:rPr lang="sv-SE" dirty="0"/>
              <a:t>Anbudsområden</a:t>
            </a:r>
          </a:p>
        </p:txBody>
      </p:sp>
      <p:sp>
        <p:nvSpPr>
          <p:cNvPr id="24" name="Platshållare för text 23">
            <a:extLst>
              <a:ext uri="{FF2B5EF4-FFF2-40B4-BE49-F238E27FC236}">
                <a16:creationId xmlns:a16="http://schemas.microsoft.com/office/drawing/2014/main" id="{BFA7E6E6-0234-489D-B12F-5604C0857E11}"/>
              </a:ext>
            </a:extLst>
          </p:cNvPr>
          <p:cNvSpPr>
            <a:spLocks noGrp="1"/>
          </p:cNvSpPr>
          <p:nvPr>
            <p:ph type="body" sz="quarter" idx="24"/>
          </p:nvPr>
        </p:nvSpPr>
        <p:spPr>
          <a:xfrm>
            <a:off x="7516937" y="4789170"/>
            <a:ext cx="2038946" cy="1386318"/>
          </a:xfrm>
        </p:spPr>
        <p:txBody>
          <a:bodyPr/>
          <a:lstStyle/>
          <a:p>
            <a:pPr algn="l">
              <a:buFont typeface="+mj-lt"/>
              <a:buAutoNum type="alphaUcPeriod"/>
            </a:pPr>
            <a:r>
              <a:rPr lang="sv-SE" b="0" i="0" dirty="0">
                <a:solidFill>
                  <a:srgbClr val="000000"/>
                </a:solidFill>
                <a:effectLst/>
                <a:latin typeface="config"/>
              </a:rPr>
              <a:t>Stödboende, 16-17 </a:t>
            </a:r>
            <a:r>
              <a:rPr lang="sv-SE" dirty="0">
                <a:solidFill>
                  <a:srgbClr val="000000"/>
                </a:solidFill>
                <a:latin typeface="config"/>
              </a:rPr>
              <a:t>år</a:t>
            </a:r>
            <a:endParaRPr lang="sv-SE" b="0" i="0" dirty="0">
              <a:solidFill>
                <a:srgbClr val="000000"/>
              </a:solidFill>
              <a:effectLst/>
              <a:latin typeface="config"/>
            </a:endParaRPr>
          </a:p>
          <a:p>
            <a:pPr algn="l">
              <a:buFont typeface="+mj-lt"/>
              <a:buAutoNum type="alphaUcPeriod"/>
            </a:pPr>
            <a:r>
              <a:rPr lang="sv-SE" b="0" i="0" dirty="0">
                <a:solidFill>
                  <a:srgbClr val="000000"/>
                </a:solidFill>
                <a:effectLst/>
                <a:latin typeface="config"/>
              </a:rPr>
              <a:t>Stödboende, 18-20 år </a:t>
            </a:r>
          </a:p>
          <a:p>
            <a:pPr algn="l">
              <a:buFont typeface="+mj-lt"/>
              <a:buAutoNum type="alphaUcPeriod"/>
            </a:pPr>
            <a:r>
              <a:rPr lang="sv-SE" b="0" i="0" dirty="0">
                <a:solidFill>
                  <a:srgbClr val="000000"/>
                </a:solidFill>
                <a:effectLst/>
                <a:latin typeface="config"/>
              </a:rPr>
              <a:t>Stödboende för ensamkommande, 16-17 år</a:t>
            </a:r>
          </a:p>
          <a:p>
            <a:pPr algn="l">
              <a:buFont typeface="+mj-lt"/>
              <a:buAutoNum type="alphaUcPeriod"/>
            </a:pPr>
            <a:r>
              <a:rPr lang="sv-SE" b="0" i="0" dirty="0">
                <a:solidFill>
                  <a:srgbClr val="000000"/>
                </a:solidFill>
                <a:effectLst/>
                <a:latin typeface="config"/>
              </a:rPr>
              <a:t>Stödboende för ensamkommande, ålder 18-20 år</a:t>
            </a:r>
          </a:p>
        </p:txBody>
      </p:sp>
      <p:sp>
        <p:nvSpPr>
          <p:cNvPr id="38" name="Platshållare för text 37">
            <a:extLst>
              <a:ext uri="{FF2B5EF4-FFF2-40B4-BE49-F238E27FC236}">
                <a16:creationId xmlns:a16="http://schemas.microsoft.com/office/drawing/2014/main" id="{CA7A4312-E4F7-4D2B-AB45-A3A19831814F}"/>
              </a:ext>
            </a:extLst>
          </p:cNvPr>
          <p:cNvSpPr>
            <a:spLocks noGrp="1"/>
          </p:cNvSpPr>
          <p:nvPr>
            <p:ph type="body" sz="quarter" idx="15"/>
          </p:nvPr>
        </p:nvSpPr>
        <p:spPr>
          <a:xfrm>
            <a:off x="7505522" y="437008"/>
            <a:ext cx="2040714" cy="309309"/>
          </a:xfrm>
        </p:spPr>
        <p:txBody>
          <a:bodyPr/>
          <a:lstStyle/>
          <a:p>
            <a:r>
              <a:rPr lang="sv-SE"/>
              <a:t>Avtalstid</a:t>
            </a:r>
            <a:endParaRPr lang="sv-SE" dirty="0"/>
          </a:p>
        </p:txBody>
      </p:sp>
      <p:sp>
        <p:nvSpPr>
          <p:cNvPr id="20" name="Platshållare för text 19">
            <a:extLst>
              <a:ext uri="{FF2B5EF4-FFF2-40B4-BE49-F238E27FC236}">
                <a16:creationId xmlns:a16="http://schemas.microsoft.com/office/drawing/2014/main" id="{49AB0AAE-118E-4E7F-8696-03C4E43A7891}"/>
              </a:ext>
            </a:extLst>
          </p:cNvPr>
          <p:cNvSpPr>
            <a:spLocks noGrp="1"/>
          </p:cNvSpPr>
          <p:nvPr>
            <p:ph type="body" sz="quarter" idx="16"/>
          </p:nvPr>
        </p:nvSpPr>
        <p:spPr>
          <a:xfrm>
            <a:off x="7505522" y="779383"/>
            <a:ext cx="2040714" cy="388331"/>
          </a:xfrm>
        </p:spPr>
        <p:txBody>
          <a:bodyPr/>
          <a:lstStyle/>
          <a:p>
            <a:r>
              <a:rPr lang="sv-SE" dirty="0"/>
              <a:t>2023-04-01 – 2027-03-31</a:t>
            </a:r>
          </a:p>
        </p:txBody>
      </p:sp>
      <p:sp>
        <p:nvSpPr>
          <p:cNvPr id="40" name="Platshållare för text 39">
            <a:extLst>
              <a:ext uri="{FF2B5EF4-FFF2-40B4-BE49-F238E27FC236}">
                <a16:creationId xmlns:a16="http://schemas.microsoft.com/office/drawing/2014/main" id="{112BEFA4-EC56-488E-8024-A636F9D6F37F}"/>
              </a:ext>
            </a:extLst>
          </p:cNvPr>
          <p:cNvSpPr>
            <a:spLocks noGrp="1"/>
          </p:cNvSpPr>
          <p:nvPr>
            <p:ph type="body" sz="quarter" idx="17"/>
          </p:nvPr>
        </p:nvSpPr>
        <p:spPr>
          <a:xfrm>
            <a:off x="7505522" y="1266845"/>
            <a:ext cx="2040714" cy="309309"/>
          </a:xfrm>
        </p:spPr>
        <p:txBody>
          <a:bodyPr/>
          <a:lstStyle/>
          <a:p>
            <a:r>
              <a:rPr lang="sv-SE" dirty="0"/>
              <a:t>Avropsförfarande</a:t>
            </a:r>
          </a:p>
        </p:txBody>
      </p:sp>
      <p:sp>
        <p:nvSpPr>
          <p:cNvPr id="21" name="Platshållare för text 20">
            <a:extLst>
              <a:ext uri="{FF2B5EF4-FFF2-40B4-BE49-F238E27FC236}">
                <a16:creationId xmlns:a16="http://schemas.microsoft.com/office/drawing/2014/main" id="{AC88E1A4-DA1D-4203-984E-1B4B1D7CE037}"/>
              </a:ext>
            </a:extLst>
          </p:cNvPr>
          <p:cNvSpPr>
            <a:spLocks noGrp="1"/>
          </p:cNvSpPr>
          <p:nvPr>
            <p:ph type="body" sz="quarter" idx="18"/>
          </p:nvPr>
        </p:nvSpPr>
        <p:spPr>
          <a:xfrm>
            <a:off x="7485238" y="1576154"/>
            <a:ext cx="2040714" cy="1498594"/>
          </a:xfrm>
        </p:spPr>
        <p:txBody>
          <a:bodyPr/>
          <a:lstStyle/>
          <a:p>
            <a:r>
              <a:rPr lang="sv-SE" dirty="0"/>
              <a:t>Avrop sker utifrån särskild fördelningsnyckel, där individens behov och önskemål styr vilken utförare som är bäst lämpad vid placeringstillfället.</a:t>
            </a:r>
          </a:p>
          <a:p>
            <a:r>
              <a:rPr lang="sv-SE" dirty="0"/>
              <a:t>Lägst pris är utslagsgivande faktor om flera stödboenden uppfyller behov och önskemål lika bra.</a:t>
            </a:r>
          </a:p>
        </p:txBody>
      </p:sp>
      <p:sp>
        <p:nvSpPr>
          <p:cNvPr id="42" name="Platshållare för text 41">
            <a:extLst>
              <a:ext uri="{FF2B5EF4-FFF2-40B4-BE49-F238E27FC236}">
                <a16:creationId xmlns:a16="http://schemas.microsoft.com/office/drawing/2014/main" id="{1D1F074E-1599-44D0-904C-51B6AFFCBF2D}"/>
              </a:ext>
            </a:extLst>
          </p:cNvPr>
          <p:cNvSpPr>
            <a:spLocks noGrp="1"/>
          </p:cNvSpPr>
          <p:nvPr>
            <p:ph type="body" sz="quarter" idx="19"/>
          </p:nvPr>
        </p:nvSpPr>
        <p:spPr>
          <a:xfrm>
            <a:off x="7499344" y="3107816"/>
            <a:ext cx="2040714" cy="309309"/>
          </a:xfrm>
        </p:spPr>
        <p:txBody>
          <a:bodyPr/>
          <a:lstStyle/>
          <a:p>
            <a:r>
              <a:rPr lang="sv-SE" dirty="0"/>
              <a:t>Leverantör</a:t>
            </a:r>
          </a:p>
        </p:txBody>
      </p:sp>
      <p:sp>
        <p:nvSpPr>
          <p:cNvPr id="22" name="Platshållare för text 21">
            <a:extLst>
              <a:ext uri="{FF2B5EF4-FFF2-40B4-BE49-F238E27FC236}">
                <a16:creationId xmlns:a16="http://schemas.microsoft.com/office/drawing/2014/main" id="{09F98FB2-3473-461D-A962-A25203F472F4}"/>
              </a:ext>
            </a:extLst>
          </p:cNvPr>
          <p:cNvSpPr>
            <a:spLocks noGrp="1"/>
          </p:cNvSpPr>
          <p:nvPr>
            <p:ph type="body" sz="quarter" idx="20"/>
          </p:nvPr>
        </p:nvSpPr>
        <p:spPr>
          <a:xfrm>
            <a:off x="7505522" y="3466070"/>
            <a:ext cx="2040714" cy="864973"/>
          </a:xfrm>
        </p:spPr>
        <p:txBody>
          <a:bodyPr/>
          <a:lstStyle/>
          <a:p>
            <a:pPr>
              <a:buFont typeface="Wingdings" panose="05000000000000000000" pitchFamily="2" charset="2"/>
              <a:buChar char="§"/>
            </a:pPr>
            <a:r>
              <a:rPr lang="sv-SE" dirty="0"/>
              <a:t>Geografisk spridning i hela landet </a:t>
            </a:r>
          </a:p>
          <a:p>
            <a:pPr>
              <a:buFont typeface="Wingdings" panose="05000000000000000000" pitchFamily="2" charset="2"/>
              <a:buChar char="§"/>
            </a:pPr>
            <a:r>
              <a:rPr lang="sv-SE" dirty="0"/>
              <a:t>Små och stora bolag</a:t>
            </a:r>
          </a:p>
        </p:txBody>
      </p:sp>
      <p:sp>
        <p:nvSpPr>
          <p:cNvPr id="44" name="Platshållare för text 43">
            <a:extLst>
              <a:ext uri="{FF2B5EF4-FFF2-40B4-BE49-F238E27FC236}">
                <a16:creationId xmlns:a16="http://schemas.microsoft.com/office/drawing/2014/main" id="{1C719202-A229-465C-81CE-37313F34C269}"/>
              </a:ext>
            </a:extLst>
          </p:cNvPr>
          <p:cNvSpPr>
            <a:spLocks noGrp="1"/>
          </p:cNvSpPr>
          <p:nvPr>
            <p:ph type="body" sz="quarter" idx="21"/>
          </p:nvPr>
        </p:nvSpPr>
        <p:spPr>
          <a:xfrm>
            <a:off x="9754456" y="447358"/>
            <a:ext cx="2040714" cy="309309"/>
          </a:xfrm>
        </p:spPr>
        <p:txBody>
          <a:bodyPr/>
          <a:lstStyle/>
          <a:p>
            <a:r>
              <a:rPr lang="sv-SE" dirty="0"/>
              <a:t>Pris och tilläggstjänster</a:t>
            </a:r>
          </a:p>
        </p:txBody>
      </p:sp>
      <p:sp>
        <p:nvSpPr>
          <p:cNvPr id="23" name="Platshållare för text 22">
            <a:extLst>
              <a:ext uri="{FF2B5EF4-FFF2-40B4-BE49-F238E27FC236}">
                <a16:creationId xmlns:a16="http://schemas.microsoft.com/office/drawing/2014/main" id="{AB700810-63FD-420D-9196-451E6678ECC2}"/>
              </a:ext>
            </a:extLst>
          </p:cNvPr>
          <p:cNvSpPr>
            <a:spLocks noGrp="1"/>
          </p:cNvSpPr>
          <p:nvPr>
            <p:ph type="body" sz="quarter" idx="22"/>
          </p:nvPr>
        </p:nvSpPr>
        <p:spPr>
          <a:xfrm>
            <a:off x="9765874" y="794686"/>
            <a:ext cx="2040714" cy="472159"/>
          </a:xfrm>
        </p:spPr>
        <p:txBody>
          <a:bodyPr/>
          <a:lstStyle/>
          <a:p>
            <a:r>
              <a:rPr lang="sv-SE" dirty="0"/>
              <a:t>Dygnspris enligt ramavtal</a:t>
            </a:r>
          </a:p>
          <a:p>
            <a:r>
              <a:rPr lang="sv-SE" dirty="0"/>
              <a:t>Allt beskrivet i ramavtal ingår.</a:t>
            </a:r>
          </a:p>
        </p:txBody>
      </p:sp>
      <p:sp>
        <p:nvSpPr>
          <p:cNvPr id="25" name="Platshållare för text 24">
            <a:extLst>
              <a:ext uri="{FF2B5EF4-FFF2-40B4-BE49-F238E27FC236}">
                <a16:creationId xmlns:a16="http://schemas.microsoft.com/office/drawing/2014/main" id="{2E670408-143D-4E4A-A77C-640710135AFC}"/>
              </a:ext>
            </a:extLst>
          </p:cNvPr>
          <p:cNvSpPr>
            <a:spLocks noGrp="1"/>
          </p:cNvSpPr>
          <p:nvPr>
            <p:ph type="body" sz="quarter" idx="26"/>
          </p:nvPr>
        </p:nvSpPr>
        <p:spPr>
          <a:xfrm>
            <a:off x="9765874" y="1746114"/>
            <a:ext cx="2040714" cy="1770338"/>
          </a:xfrm>
        </p:spPr>
        <p:txBody>
          <a:bodyPr/>
          <a:lstStyle/>
          <a:p>
            <a:r>
              <a:rPr lang="sv-SE" dirty="0"/>
              <a:t>Priser justeras efter begäran av utföraren för anbudsområde A och B under avtalstiden.</a:t>
            </a:r>
          </a:p>
          <a:p>
            <a:r>
              <a:rPr lang="sv-SE" dirty="0"/>
              <a:t>Nya priser börjar gälla 3 jan 2025, 2026,2027.</a:t>
            </a:r>
          </a:p>
          <a:p>
            <a:r>
              <a:rPr lang="sv-SE" dirty="0"/>
              <a:t>För anbudsområde C och D kommer ingen prisändring ske.</a:t>
            </a:r>
          </a:p>
          <a:p>
            <a:r>
              <a:rPr lang="sv-SE" dirty="0"/>
              <a:t>Priser i löpande placeringsavtal gäller fram tills placeringsavtalet löper ut, alt förnyas.</a:t>
            </a:r>
          </a:p>
        </p:txBody>
      </p:sp>
      <p:pic>
        <p:nvPicPr>
          <p:cNvPr id="28" name="Bild 42">
            <a:extLst>
              <a:ext uri="{FF2B5EF4-FFF2-40B4-BE49-F238E27FC236}">
                <a16:creationId xmlns:a16="http://schemas.microsoft.com/office/drawing/2014/main" id="{A6D68A47-F007-4292-AFB0-485D292CBA31}"/>
              </a:ext>
            </a:extLst>
          </p:cNvPr>
          <p:cNvPicPr>
            <a:picLocks noGrp="1" noChangeAspect="1"/>
          </p:cNvPicPr>
          <p:nvPr>
            <p:ph type="pic" sz="quarter" idx="40"/>
          </p:nvPr>
        </p:nvPicPr>
        <p:blipFill>
          <a:blip r:embed="rId2">
            <a:extLst>
              <a:ext uri="{96DAC541-7B7A-43D3-8B79-37D633B846F1}">
                <asvg:svgBlip xmlns:asvg="http://schemas.microsoft.com/office/drawing/2016/SVG/main" r:embed="rId3"/>
              </a:ext>
            </a:extLst>
          </a:blip>
          <a:srcRect l="88" r="88"/>
          <a:stretch>
            <a:fillRect/>
          </a:stretch>
        </p:blipFill>
        <p:spPr>
          <a:prstGeom prst="rect">
            <a:avLst/>
          </a:prstGeom>
        </p:spPr>
      </p:pic>
      <p:sp>
        <p:nvSpPr>
          <p:cNvPr id="2" name="Platshållare för text 1"/>
          <p:cNvSpPr>
            <a:spLocks noGrp="1"/>
          </p:cNvSpPr>
          <p:nvPr>
            <p:ph type="body" sz="quarter" idx="25"/>
          </p:nvPr>
        </p:nvSpPr>
        <p:spPr>
          <a:xfrm>
            <a:off x="9754456" y="1347208"/>
            <a:ext cx="2040714" cy="369857"/>
          </a:xfrm>
        </p:spPr>
        <p:txBody>
          <a:bodyPr/>
          <a:lstStyle/>
          <a:p>
            <a:r>
              <a:rPr lang="sv-SE" dirty="0"/>
              <a:t>Prisjustering</a:t>
            </a:r>
          </a:p>
        </p:txBody>
      </p:sp>
    </p:spTree>
    <p:extLst>
      <p:ext uri="{BB962C8B-B14F-4D97-AF65-F5344CB8AC3E}">
        <p14:creationId xmlns:p14="http://schemas.microsoft.com/office/powerpoint/2010/main" val="144049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8C4BFFA-5C9C-45B9-8DA4-C2C0EA70D2B2}"/>
              </a:ext>
            </a:extLst>
          </p:cNvPr>
          <p:cNvSpPr>
            <a:spLocks noGrp="1"/>
          </p:cNvSpPr>
          <p:nvPr>
            <p:ph type="body" sz="quarter" idx="15"/>
          </p:nvPr>
        </p:nvSpPr>
        <p:spPr>
          <a:xfrm>
            <a:off x="435775" y="1450406"/>
            <a:ext cx="4680000" cy="309309"/>
          </a:xfrm>
        </p:spPr>
        <p:txBody>
          <a:bodyPr/>
          <a:lstStyle/>
          <a:p>
            <a:r>
              <a:rPr lang="sv-SE" dirty="0"/>
              <a:t>Omfattning</a:t>
            </a:r>
          </a:p>
        </p:txBody>
      </p:sp>
      <p:sp>
        <p:nvSpPr>
          <p:cNvPr id="8" name="Platshållare för text 7">
            <a:extLst>
              <a:ext uri="{FF2B5EF4-FFF2-40B4-BE49-F238E27FC236}">
                <a16:creationId xmlns:a16="http://schemas.microsoft.com/office/drawing/2014/main" id="{1D0B2195-1754-4B54-8F0E-D28F6BD9FCBE}"/>
              </a:ext>
            </a:extLst>
          </p:cNvPr>
          <p:cNvSpPr>
            <a:spLocks noGrp="1"/>
          </p:cNvSpPr>
          <p:nvPr>
            <p:ph type="body" sz="quarter" idx="16"/>
          </p:nvPr>
        </p:nvSpPr>
        <p:spPr>
          <a:xfrm>
            <a:off x="425143" y="1804359"/>
            <a:ext cx="4680000" cy="2291816"/>
          </a:xfrm>
        </p:spPr>
        <p:txBody>
          <a:bodyPr/>
          <a:lstStyle/>
          <a:p>
            <a:r>
              <a:rPr lang="sv-SE" dirty="0"/>
              <a:t>Omfattar verksamheter inom Sverige. </a:t>
            </a:r>
          </a:p>
          <a:p>
            <a:r>
              <a:rPr lang="sv-SE" dirty="0"/>
              <a:t>Ramavtalet ger förutsättningar för ett stödboende att utvecklas över tid. Ett stödboende har möjlighet att ändra sitt innehåll avseende exempelvis inriktning eller annat kopplat till deras innehåll och arbetssätt. Priser enligt ramavtal gäller trots förändringar. </a:t>
            </a:r>
          </a:p>
          <a:p>
            <a:r>
              <a:rPr lang="sv-SE" dirty="0"/>
              <a:t>Avropsmodellen syftar till harmonisera med Socialtjänstlagen där kommunen utifrån individens behov och önskemål placerar. Pris är utslagsgivande faktor då fler matchar behovet. </a:t>
            </a:r>
          </a:p>
          <a:p>
            <a:r>
              <a:rPr lang="sv-SE" dirty="0"/>
              <a:t>En urvalsdatabas utgör stöd i sökningen efter rätt stödboende på ramavtalet. När sökning och filtrering gjorts utifrån det individuella behov, kan kommunen fördjupa sig bland stödboende i sökträfflistan. Med jämförbar kvalitetsdata är målet att öka konkurrensen om kvalitet vid placeringstillfället.</a:t>
            </a:r>
          </a:p>
          <a:p>
            <a:pPr marL="0" indent="0">
              <a:buNone/>
            </a:pPr>
            <a:endParaRPr lang="sv-SE" dirty="0"/>
          </a:p>
        </p:txBody>
      </p:sp>
      <p:sp>
        <p:nvSpPr>
          <p:cNvPr id="9" name="Platshållare för text 8">
            <a:extLst>
              <a:ext uri="{FF2B5EF4-FFF2-40B4-BE49-F238E27FC236}">
                <a16:creationId xmlns:a16="http://schemas.microsoft.com/office/drawing/2014/main" id="{5C6A81D6-25BC-498B-9656-0E853C9E8594}"/>
              </a:ext>
            </a:extLst>
          </p:cNvPr>
          <p:cNvSpPr>
            <a:spLocks noGrp="1"/>
          </p:cNvSpPr>
          <p:nvPr>
            <p:ph type="body" sz="quarter" idx="20"/>
          </p:nvPr>
        </p:nvSpPr>
        <p:spPr>
          <a:xfrm>
            <a:off x="435775" y="4446091"/>
            <a:ext cx="4680000" cy="1821359"/>
          </a:xfrm>
        </p:spPr>
        <p:txBody>
          <a:bodyPr/>
          <a:lstStyle/>
          <a:p>
            <a:pPr marL="0" indent="0">
              <a:buNone/>
            </a:pPr>
            <a:r>
              <a:rPr lang="sv-SE" dirty="0"/>
              <a:t>Adda följer upp ramavtalet på tre olika sätt.</a:t>
            </a:r>
          </a:p>
          <a:p>
            <a:r>
              <a:rPr lang="sv-SE" dirty="0"/>
              <a:t>Löpande uppföljning och avtalsförvaltning för att säkerställa ekonomisk stabilitet.</a:t>
            </a:r>
          </a:p>
          <a:p>
            <a:r>
              <a:rPr lang="sv-SE" dirty="0"/>
              <a:t>Årlig kvalitetsenkät till alla Stödboende på ramavtalet för att kontrollera att kraven i ramavtalet uppfylls.</a:t>
            </a:r>
          </a:p>
          <a:p>
            <a:r>
              <a:rPr lang="sv-SE" dirty="0"/>
              <a:t>Alla Stödboende följs upp under ramavtalsperioden genom besök på plats eller via digitalt möte där bland annat processer och rutiner kontrolleras. Varje uppföljning genererar en rapport som finns tillgänglig i Urvalsdatabasen.</a:t>
            </a:r>
          </a:p>
          <a:p>
            <a:pPr marL="0" indent="0">
              <a:buNone/>
            </a:pPr>
            <a:r>
              <a:rPr lang="sv-SE"/>
              <a:t>      Adda </a:t>
            </a:r>
            <a:r>
              <a:rPr lang="sv-SE" dirty="0"/>
              <a:t>följer inte upp enskilda placeringar.</a:t>
            </a:r>
          </a:p>
          <a:p>
            <a:pPr marL="0" indent="0">
              <a:buNone/>
            </a:pPr>
            <a:endParaRPr lang="sv-SE" dirty="0"/>
          </a:p>
        </p:txBody>
      </p:sp>
      <p:sp>
        <p:nvSpPr>
          <p:cNvPr id="33" name="Platshållare för text 32">
            <a:extLst>
              <a:ext uri="{FF2B5EF4-FFF2-40B4-BE49-F238E27FC236}">
                <a16:creationId xmlns:a16="http://schemas.microsoft.com/office/drawing/2014/main" id="{34D21C94-6C90-4283-A6FD-413B41F62A2D}"/>
              </a:ext>
            </a:extLst>
          </p:cNvPr>
          <p:cNvSpPr>
            <a:spLocks noGrp="1"/>
          </p:cNvSpPr>
          <p:nvPr>
            <p:ph type="body" sz="quarter" idx="21"/>
          </p:nvPr>
        </p:nvSpPr>
        <p:spPr>
          <a:xfrm>
            <a:off x="5516222" y="1450406"/>
            <a:ext cx="4701665" cy="309309"/>
          </a:xfrm>
        </p:spPr>
        <p:txBody>
          <a:bodyPr/>
          <a:lstStyle/>
          <a:p>
            <a:r>
              <a:rPr lang="sv-SE" dirty="0"/>
              <a:t>Fördjupning</a:t>
            </a:r>
          </a:p>
        </p:txBody>
      </p:sp>
      <p:sp>
        <p:nvSpPr>
          <p:cNvPr id="10" name="Platshållare för text 9">
            <a:extLst>
              <a:ext uri="{FF2B5EF4-FFF2-40B4-BE49-F238E27FC236}">
                <a16:creationId xmlns:a16="http://schemas.microsoft.com/office/drawing/2014/main" id="{220CF050-7E44-4DEB-9D11-81BACEB557CE}"/>
              </a:ext>
            </a:extLst>
          </p:cNvPr>
          <p:cNvSpPr>
            <a:spLocks noGrp="1"/>
          </p:cNvSpPr>
          <p:nvPr>
            <p:ph type="body" sz="quarter" idx="22"/>
          </p:nvPr>
        </p:nvSpPr>
        <p:spPr>
          <a:xfrm>
            <a:off x="5516229" y="1772459"/>
            <a:ext cx="4701660" cy="2242329"/>
          </a:xfrm>
        </p:spPr>
        <p:txBody>
          <a:bodyPr/>
          <a:lstStyle/>
          <a:p>
            <a:r>
              <a:rPr lang="sv-SE" dirty="0"/>
              <a:t>Stödboende är ett komplext verksamhetsnära området, som utifrån sin tillståndsplikt är ett väl definierat område. Lämpar sig för nationellt ramavtal.</a:t>
            </a:r>
          </a:p>
          <a:p>
            <a:r>
              <a:rPr lang="sv-SE" dirty="0"/>
              <a:t>Med nätverk av sakkunniga, nära dialog med kommunerna och med branschen har Adda förutsättningar att skapa hållbara ramavtal inom detta område. </a:t>
            </a:r>
          </a:p>
          <a:p>
            <a:r>
              <a:rPr lang="sv-SE" dirty="0"/>
              <a:t>Att öka konkurrens om kvalitet är ett centralt mål i detta ramavtal.  </a:t>
            </a:r>
          </a:p>
          <a:p>
            <a:r>
              <a:rPr lang="sv-SE" dirty="0"/>
              <a:t>En förutsättning för bra ramavtal inom stödboende är att satsa mycket resurser på gedigen uppföljning av ramavtalsvillkor, men också på  avropsstöd i form av digital urvalsdatabas. </a:t>
            </a:r>
          </a:p>
        </p:txBody>
      </p:sp>
      <p:sp>
        <p:nvSpPr>
          <p:cNvPr id="35" name="Platshållare för text 34">
            <a:extLst>
              <a:ext uri="{FF2B5EF4-FFF2-40B4-BE49-F238E27FC236}">
                <a16:creationId xmlns:a16="http://schemas.microsoft.com/office/drawing/2014/main" id="{D16410D6-B1E8-4CC7-BEC1-A549A55557EF}"/>
              </a:ext>
            </a:extLst>
          </p:cNvPr>
          <p:cNvSpPr>
            <a:spLocks noGrp="1"/>
          </p:cNvSpPr>
          <p:nvPr>
            <p:ph type="body" sz="quarter" idx="23"/>
          </p:nvPr>
        </p:nvSpPr>
        <p:spPr>
          <a:xfrm>
            <a:off x="5516223" y="4063376"/>
            <a:ext cx="4712298" cy="309309"/>
          </a:xfrm>
        </p:spPr>
        <p:txBody>
          <a:bodyPr/>
          <a:lstStyle/>
          <a:p>
            <a:r>
              <a:rPr lang="sv-SE" dirty="0"/>
              <a:t>Hållbarhet</a:t>
            </a:r>
          </a:p>
        </p:txBody>
      </p:sp>
      <p:sp>
        <p:nvSpPr>
          <p:cNvPr id="11" name="Platshållare för text 10">
            <a:extLst>
              <a:ext uri="{FF2B5EF4-FFF2-40B4-BE49-F238E27FC236}">
                <a16:creationId xmlns:a16="http://schemas.microsoft.com/office/drawing/2014/main" id="{416F554E-30DE-4C6D-B934-C36B42FDAAC6}"/>
              </a:ext>
            </a:extLst>
          </p:cNvPr>
          <p:cNvSpPr>
            <a:spLocks noGrp="1"/>
          </p:cNvSpPr>
          <p:nvPr>
            <p:ph type="body" sz="quarter" idx="24"/>
          </p:nvPr>
        </p:nvSpPr>
        <p:spPr>
          <a:xfrm>
            <a:off x="5516229" y="4418847"/>
            <a:ext cx="4722924" cy="1839078"/>
          </a:xfrm>
        </p:spPr>
        <p:txBody>
          <a:bodyPr/>
          <a:lstStyle/>
          <a:p>
            <a:pPr marL="0" indent="0">
              <a:buNone/>
            </a:pPr>
            <a:r>
              <a:rPr lang="sv-SE" dirty="0"/>
              <a:t>Ramavtalet fokuserar på sociala hänsyn, men ställer också krav på miljö. </a:t>
            </a:r>
          </a:p>
          <a:p>
            <a:pPr lvl="1"/>
            <a:r>
              <a:rPr lang="sv-SE" dirty="0"/>
              <a:t>Arbetsmiljö – Arbetsmiljöfrågan är central för att garantera god kvalitet i verksamheten. Bland annat ensamarbete och riskanalyser är viktigt för att garantera personal och de boendes säkerhet. Därför lyfts dessa krav från arbetsmiljöverkets föreskrifter i ramavtalet.    </a:t>
            </a:r>
          </a:p>
          <a:p>
            <a:pPr lvl="1"/>
            <a:r>
              <a:rPr lang="sv-SE" dirty="0"/>
              <a:t>Tillgänglighetsanpassning –  vilken tillgänglighetsanpassning som finns på stödboendet framgår av information i </a:t>
            </a:r>
            <a:r>
              <a:rPr lang="sv-SE" dirty="0" err="1"/>
              <a:t>urvalsdatabasen</a:t>
            </a:r>
            <a:r>
              <a:rPr lang="sv-SE" dirty="0"/>
              <a:t>.  </a:t>
            </a:r>
          </a:p>
          <a:p>
            <a:pPr lvl="1"/>
            <a:r>
              <a:rPr lang="sv-SE" dirty="0"/>
              <a:t>Miljö – Stödboenden ska arbeta med systematiskt miljöarbete. Stödboendet ska sträva efter att minimera miljöpåverkande. </a:t>
            </a:r>
          </a:p>
        </p:txBody>
      </p:sp>
      <p:sp>
        <p:nvSpPr>
          <p:cNvPr id="7" name="Rubrik 6">
            <a:extLst>
              <a:ext uri="{FF2B5EF4-FFF2-40B4-BE49-F238E27FC236}">
                <a16:creationId xmlns:a16="http://schemas.microsoft.com/office/drawing/2014/main" id="{8879CABA-694C-4401-BB70-6EBDB6E03A81}"/>
              </a:ext>
            </a:extLst>
          </p:cNvPr>
          <p:cNvSpPr>
            <a:spLocks noGrp="1"/>
          </p:cNvSpPr>
          <p:nvPr>
            <p:ph type="title"/>
          </p:nvPr>
        </p:nvSpPr>
        <p:spPr/>
        <p:txBody>
          <a:bodyPr/>
          <a:lstStyle/>
          <a:p>
            <a:r>
              <a:rPr lang="sv-SE" dirty="0"/>
              <a:t>Stödboende 2022</a:t>
            </a:r>
          </a:p>
        </p:txBody>
      </p:sp>
      <p:sp>
        <p:nvSpPr>
          <p:cNvPr id="31" name="Platshållare för text 30">
            <a:extLst>
              <a:ext uri="{FF2B5EF4-FFF2-40B4-BE49-F238E27FC236}">
                <a16:creationId xmlns:a16="http://schemas.microsoft.com/office/drawing/2014/main" id="{7005B6E7-BBCA-4146-8EA9-DE68F1F6AEAB}"/>
              </a:ext>
            </a:extLst>
          </p:cNvPr>
          <p:cNvSpPr>
            <a:spLocks noGrp="1"/>
          </p:cNvSpPr>
          <p:nvPr>
            <p:ph type="body" sz="quarter" idx="17"/>
          </p:nvPr>
        </p:nvSpPr>
        <p:spPr>
          <a:xfrm>
            <a:off x="432379" y="4096175"/>
            <a:ext cx="4680000" cy="309309"/>
          </a:xfrm>
        </p:spPr>
        <p:txBody>
          <a:bodyPr/>
          <a:lstStyle/>
          <a:p>
            <a:r>
              <a:rPr lang="sv-SE" dirty="0"/>
              <a:t>Uppföljning av kvalitet</a:t>
            </a:r>
          </a:p>
        </p:txBody>
      </p:sp>
      <p:sp>
        <p:nvSpPr>
          <p:cNvPr id="21" name="Platshållare för bild 20">
            <a:extLst>
              <a:ext uri="{FF2B5EF4-FFF2-40B4-BE49-F238E27FC236}">
                <a16:creationId xmlns:a16="http://schemas.microsoft.com/office/drawing/2014/main" id="{3DDA4532-19C7-427E-9FC4-F2DA62B93C8B}"/>
              </a:ext>
            </a:extLst>
          </p:cNvPr>
          <p:cNvSpPr>
            <a:spLocks noGrp="1"/>
          </p:cNvSpPr>
          <p:nvPr>
            <p:ph type="pic" sz="quarter" idx="34"/>
          </p:nvPr>
        </p:nvSpPr>
        <p:spPr/>
      </p:sp>
      <p:sp>
        <p:nvSpPr>
          <p:cNvPr id="22" name="Platshållare för bild 21">
            <a:extLst>
              <a:ext uri="{FF2B5EF4-FFF2-40B4-BE49-F238E27FC236}">
                <a16:creationId xmlns:a16="http://schemas.microsoft.com/office/drawing/2014/main" id="{B1B2F8AA-5A24-4A5E-86EA-F3C698A3DE6D}"/>
              </a:ext>
            </a:extLst>
          </p:cNvPr>
          <p:cNvSpPr>
            <a:spLocks noGrp="1"/>
          </p:cNvSpPr>
          <p:nvPr>
            <p:ph type="pic" sz="quarter" idx="35"/>
          </p:nvPr>
        </p:nvSpPr>
        <p:spPr/>
      </p:sp>
      <p:sp>
        <p:nvSpPr>
          <p:cNvPr id="23" name="Platshållare för bild 22">
            <a:extLst>
              <a:ext uri="{FF2B5EF4-FFF2-40B4-BE49-F238E27FC236}">
                <a16:creationId xmlns:a16="http://schemas.microsoft.com/office/drawing/2014/main" id="{C599A5C1-3B2F-458C-ADC3-9B04C6E41518}"/>
              </a:ext>
            </a:extLst>
          </p:cNvPr>
          <p:cNvSpPr>
            <a:spLocks noGrp="1"/>
          </p:cNvSpPr>
          <p:nvPr>
            <p:ph type="pic" sz="quarter" idx="36"/>
          </p:nvPr>
        </p:nvSpPr>
        <p:spPr/>
      </p:sp>
      <p:sp>
        <p:nvSpPr>
          <p:cNvPr id="24" name="Platshållare för bild 23">
            <a:extLst>
              <a:ext uri="{FF2B5EF4-FFF2-40B4-BE49-F238E27FC236}">
                <a16:creationId xmlns:a16="http://schemas.microsoft.com/office/drawing/2014/main" id="{41BF8D45-33BA-4BBC-BDA1-90819BF781D8}"/>
              </a:ext>
            </a:extLst>
          </p:cNvPr>
          <p:cNvSpPr>
            <a:spLocks noGrp="1"/>
          </p:cNvSpPr>
          <p:nvPr>
            <p:ph type="pic" sz="quarter" idx="37"/>
          </p:nvPr>
        </p:nvSpPr>
        <p:spPr/>
      </p:sp>
      <p:sp>
        <p:nvSpPr>
          <p:cNvPr id="25" name="Platshållare för bild 24">
            <a:extLst>
              <a:ext uri="{FF2B5EF4-FFF2-40B4-BE49-F238E27FC236}">
                <a16:creationId xmlns:a16="http://schemas.microsoft.com/office/drawing/2014/main" id="{A076427F-C6A8-4AA7-A6D8-91DFEF79D028}"/>
              </a:ext>
            </a:extLst>
          </p:cNvPr>
          <p:cNvSpPr>
            <a:spLocks noGrp="1"/>
          </p:cNvSpPr>
          <p:nvPr>
            <p:ph type="pic" sz="quarter" idx="38"/>
          </p:nvPr>
        </p:nvSpPr>
        <p:spPr/>
      </p:sp>
      <p:sp>
        <p:nvSpPr>
          <p:cNvPr id="26" name="Platshållare för bild 25">
            <a:extLst>
              <a:ext uri="{FF2B5EF4-FFF2-40B4-BE49-F238E27FC236}">
                <a16:creationId xmlns:a16="http://schemas.microsoft.com/office/drawing/2014/main" id="{8CAD1C1A-71BB-42AC-A357-249FAF0563EB}"/>
              </a:ext>
            </a:extLst>
          </p:cNvPr>
          <p:cNvSpPr>
            <a:spLocks noGrp="1"/>
          </p:cNvSpPr>
          <p:nvPr>
            <p:ph type="pic" sz="quarter" idx="39"/>
          </p:nvPr>
        </p:nvSpPr>
        <p:spPr/>
      </p:sp>
      <p:sp>
        <p:nvSpPr>
          <p:cNvPr id="27" name="Platshållare för bild 26">
            <a:extLst>
              <a:ext uri="{FF2B5EF4-FFF2-40B4-BE49-F238E27FC236}">
                <a16:creationId xmlns:a16="http://schemas.microsoft.com/office/drawing/2014/main" id="{6DEE6F3D-C651-445C-8B6B-8DAB1E969F0F}"/>
              </a:ext>
            </a:extLst>
          </p:cNvPr>
          <p:cNvSpPr>
            <a:spLocks noGrp="1"/>
          </p:cNvSpPr>
          <p:nvPr>
            <p:ph type="pic" sz="quarter" idx="40"/>
          </p:nvPr>
        </p:nvSpPr>
        <p:spPr/>
      </p:sp>
      <p:sp>
        <p:nvSpPr>
          <p:cNvPr id="28" name="Platshållare för bild 27">
            <a:extLst>
              <a:ext uri="{FF2B5EF4-FFF2-40B4-BE49-F238E27FC236}">
                <a16:creationId xmlns:a16="http://schemas.microsoft.com/office/drawing/2014/main" id="{6C829733-816F-4651-BA9E-333C03D83D84}"/>
              </a:ext>
            </a:extLst>
          </p:cNvPr>
          <p:cNvSpPr>
            <a:spLocks noGrp="1"/>
          </p:cNvSpPr>
          <p:nvPr>
            <p:ph type="pic" sz="quarter" idx="41"/>
          </p:nvPr>
        </p:nvSpPr>
        <p:spPr/>
      </p:sp>
      <p:pic>
        <p:nvPicPr>
          <p:cNvPr id="30" name="Bild 42">
            <a:extLst>
              <a:ext uri="{FF2B5EF4-FFF2-40B4-BE49-F238E27FC236}">
                <a16:creationId xmlns:a16="http://schemas.microsoft.com/office/drawing/2014/main" id="{A6D68A47-F007-4292-AFB0-485D292CBA31}"/>
              </a:ext>
            </a:extLst>
          </p:cNvPr>
          <p:cNvPicPr>
            <a:picLocks noGrp="1" noChangeAspect="1"/>
          </p:cNvPicPr>
          <p:nvPr>
            <p:ph type="pic" sz="quarter" idx="42"/>
          </p:nvPr>
        </p:nvPicPr>
        <p:blipFill>
          <a:blip r:embed="rId2">
            <a:extLst>
              <a:ext uri="{96DAC541-7B7A-43D3-8B79-37D633B846F1}">
                <asvg:svgBlip xmlns:asvg="http://schemas.microsoft.com/office/drawing/2016/SVG/main" r:embed="rId3"/>
              </a:ext>
            </a:extLst>
          </a:blip>
          <a:srcRect l="88" r="88"/>
          <a:stretch>
            <a:fillRect/>
          </a:stretch>
        </p:blipFill>
        <p:spPr>
          <a:prstGeom prst="rect">
            <a:avLst/>
          </a:prstGeom>
        </p:spPr>
      </p:pic>
      <p:pic>
        <p:nvPicPr>
          <p:cNvPr id="36" name="Picture 2" descr="1. Ingen fattigdom. Röd kvadrat, text och symbol i vitt. Sex människor står på rad. Fyra är vuxna, två är barn. Tre har byxor och tre har klänning. En vuxen håller i en vit käpp.">
            <a:extLst>
              <a:ext uri="{FF2B5EF4-FFF2-40B4-BE49-F238E27FC236}">
                <a16:creationId xmlns:a16="http://schemas.microsoft.com/office/drawing/2014/main" id="{E9A28806-8373-88A5-173B-2A593B08F8F6}"/>
              </a:ext>
            </a:extLst>
          </p:cNvPr>
          <p:cNvPicPr>
            <a:picLocks noGrp="1" noChangeAspect="1" noChangeArrowheads="1"/>
          </p:cNvPicPr>
          <p:nvPr>
            <p:ph type="pic" sz="quarter" idx="25"/>
          </p:nvPr>
        </p:nvPicPr>
        <p:blipFill>
          <a:blip r:embed="rId4" cstate="screen">
            <a:extLst>
              <a:ext uri="{28A0092B-C50C-407E-A947-70E740481C1C}">
                <a14:useLocalDpi xmlns:a14="http://schemas.microsoft.com/office/drawing/2010/main"/>
              </a:ext>
            </a:extLst>
          </a:blip>
          <a:srcRect/>
          <a:stretch>
            <a:fillRect/>
          </a:stretch>
        </p:blipFill>
        <p:spPr bwMode="auto">
          <a:xfrm>
            <a:off x="10660050" y="2866569"/>
            <a:ext cx="539750" cy="53975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2. Ingen hunger. Senapsgul kvadrat, text och symbol i vitt.  En rund matskål som det ångar ur.">
            <a:extLst>
              <a:ext uri="{FF2B5EF4-FFF2-40B4-BE49-F238E27FC236}">
                <a16:creationId xmlns:a16="http://schemas.microsoft.com/office/drawing/2014/main" id="{E44AE4B9-4513-3E50-9813-BD8FA17EA4FD}"/>
              </a:ext>
            </a:extLst>
          </p:cNvPr>
          <p:cNvPicPr>
            <a:picLocks noGrp="1" noChangeAspect="1" noChangeArrowheads="1"/>
          </p:cNvPicPr>
          <p:nvPr>
            <p:ph type="pic" sz="quarter" idx="26"/>
          </p:nvPr>
        </p:nvPicPr>
        <p:blipFill>
          <a:blip r:embed="rId5" cstate="screen">
            <a:extLst>
              <a:ext uri="{28A0092B-C50C-407E-A947-70E740481C1C}">
                <a14:useLocalDpi xmlns:a14="http://schemas.microsoft.com/office/drawing/2010/main"/>
              </a:ext>
            </a:extLst>
          </a:blip>
          <a:srcRect/>
          <a:stretch>
            <a:fillRect/>
          </a:stretch>
        </p:blipFill>
        <p:spPr bwMode="auto">
          <a:xfrm>
            <a:off x="11219871" y="2894309"/>
            <a:ext cx="539750" cy="53975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6" descr="3. God hälsa och välbefinnande. Grön kvadrat, text och symbol i vitt.  En EKG-kurva som avslutas med ett hjärta.">
            <a:extLst>
              <a:ext uri="{FF2B5EF4-FFF2-40B4-BE49-F238E27FC236}">
                <a16:creationId xmlns:a16="http://schemas.microsoft.com/office/drawing/2014/main" id="{CEB9C668-1C90-80C9-4014-9DA2BA00F572}"/>
              </a:ext>
            </a:extLst>
          </p:cNvPr>
          <p:cNvPicPr>
            <a:picLocks noGrp="1" noChangeAspect="1" noChangeArrowheads="1"/>
          </p:cNvPicPr>
          <p:nvPr>
            <p:ph type="pic" sz="quarter" idx="27"/>
          </p:nvPr>
        </p:nvPicPr>
        <p:blipFill>
          <a:blip r:embed="rId6" cstate="screen">
            <a:extLst>
              <a:ext uri="{28A0092B-C50C-407E-A947-70E740481C1C}">
                <a14:useLocalDpi xmlns:a14="http://schemas.microsoft.com/office/drawing/2010/main"/>
              </a:ext>
            </a:extLst>
          </a:blip>
          <a:srcRect/>
          <a:stretch>
            <a:fillRect/>
          </a:stretch>
        </p:blipFill>
        <p:spPr bwMode="auto">
          <a:xfrm>
            <a:off x="10660050" y="3400839"/>
            <a:ext cx="539750" cy="53975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8" descr="4. God utbildning för alla.  Mörkröd kvadrat, text och symbol i vitt.  En uppslagen bok med en penna bredvid.">
            <a:extLst>
              <a:ext uri="{FF2B5EF4-FFF2-40B4-BE49-F238E27FC236}">
                <a16:creationId xmlns:a16="http://schemas.microsoft.com/office/drawing/2014/main" id="{9242A554-EEE1-DC82-CF9C-64E7380B6C84}"/>
              </a:ext>
            </a:extLst>
          </p:cNvPr>
          <p:cNvPicPr>
            <a:picLocks noGrp="1" noChangeAspect="1" noChangeArrowheads="1"/>
          </p:cNvPicPr>
          <p:nvPr>
            <p:ph type="pic" sz="quarter" idx="28"/>
          </p:nvPr>
        </p:nvPicPr>
        <p:blipFill>
          <a:blip r:embed="rId7" cstate="screen">
            <a:extLst>
              <a:ext uri="{28A0092B-C50C-407E-A947-70E740481C1C}">
                <a14:useLocalDpi xmlns:a14="http://schemas.microsoft.com/office/drawing/2010/main"/>
              </a:ext>
            </a:extLst>
          </a:blip>
          <a:srcRect/>
          <a:stretch>
            <a:fillRect/>
          </a:stretch>
        </p:blipFill>
        <p:spPr bwMode="auto">
          <a:xfrm>
            <a:off x="11227107" y="3398979"/>
            <a:ext cx="539750" cy="53975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0" descr="5. Jämställdhet.  Röd-orange kvadrat, text och symbol i vitt.  En cirkel, en kombinerad mans- och kvinnosymbol, med en pil och ett plustecken utvändigt, i mitten av cirkeln finns ett likhetstecken.">
            <a:extLst>
              <a:ext uri="{FF2B5EF4-FFF2-40B4-BE49-F238E27FC236}">
                <a16:creationId xmlns:a16="http://schemas.microsoft.com/office/drawing/2014/main" id="{589611F2-9D29-C7E1-6BBE-E24BF0F9DDB3}"/>
              </a:ext>
            </a:extLst>
          </p:cNvPr>
          <p:cNvPicPr>
            <a:picLocks noGrp="1" noChangeAspect="1" noChangeArrowheads="1"/>
          </p:cNvPicPr>
          <p:nvPr>
            <p:ph type="pic" sz="quarter" idx="29"/>
          </p:nvPr>
        </p:nvPicPr>
        <p:blipFill>
          <a:blip r:embed="rId8" cstate="screen">
            <a:extLst>
              <a:ext uri="{28A0092B-C50C-407E-A947-70E740481C1C}">
                <a14:useLocalDpi xmlns:a14="http://schemas.microsoft.com/office/drawing/2010/main"/>
              </a:ext>
            </a:extLst>
          </a:blip>
          <a:srcRect l="147" r="147"/>
          <a:stretch>
            <a:fillRect/>
          </a:stretch>
        </p:blipFill>
        <p:spPr bwMode="auto">
          <a:xfrm>
            <a:off x="10673636" y="3958713"/>
            <a:ext cx="539750" cy="541338"/>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6" descr="8. Anständiga arbetsvillkor och ekonomisk tillväxt. Vinröd kvadrat, text och symbol i vitt.  Tre stående staplar med en stigande kurva överst.">
            <a:extLst>
              <a:ext uri="{FF2B5EF4-FFF2-40B4-BE49-F238E27FC236}">
                <a16:creationId xmlns:a16="http://schemas.microsoft.com/office/drawing/2014/main" id="{806985B1-6E12-680C-0B5C-BFD10D74CA02}"/>
              </a:ext>
            </a:extLst>
          </p:cNvPr>
          <p:cNvPicPr>
            <a:picLocks noGrp="1" noChangeAspect="1" noChangeArrowheads="1"/>
          </p:cNvPicPr>
          <p:nvPr>
            <p:ph type="pic" sz="quarter" idx="30"/>
          </p:nvPr>
        </p:nvPicPr>
        <p:blipFill>
          <a:blip r:embed="rId9" cstate="screen">
            <a:extLst>
              <a:ext uri="{28A0092B-C50C-407E-A947-70E740481C1C}">
                <a14:useLocalDpi xmlns:a14="http://schemas.microsoft.com/office/drawing/2010/main"/>
              </a:ext>
            </a:extLst>
          </a:blip>
          <a:srcRect/>
          <a:stretch>
            <a:fillRect/>
          </a:stretch>
        </p:blipFill>
        <p:spPr bwMode="auto">
          <a:xfrm>
            <a:off x="11219871" y="3970235"/>
            <a:ext cx="539750" cy="53975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0" descr="10. Minskad ojämlikhet. Cerise kvadrat, text och symbol i vitt. Ett likhetstecken omgivet av fyra trianglar pekande i de fyra väderstrecken">
            <a:extLst>
              <a:ext uri="{FF2B5EF4-FFF2-40B4-BE49-F238E27FC236}">
                <a16:creationId xmlns:a16="http://schemas.microsoft.com/office/drawing/2014/main" id="{C039BD74-BB2A-D55D-CB5F-C937F1063037}"/>
              </a:ext>
            </a:extLst>
          </p:cNvPr>
          <p:cNvPicPr>
            <a:picLocks noGrp="1" noChangeAspect="1" noChangeArrowheads="1"/>
          </p:cNvPicPr>
          <p:nvPr>
            <p:ph type="pic" sz="quarter" idx="31"/>
          </p:nvPr>
        </p:nvPicPr>
        <p:blipFill>
          <a:blip r:embed="rId10" cstate="screen">
            <a:extLst>
              <a:ext uri="{28A0092B-C50C-407E-A947-70E740481C1C}">
                <a14:useLocalDpi xmlns:a14="http://schemas.microsoft.com/office/drawing/2010/main"/>
              </a:ext>
            </a:extLst>
          </a:blip>
          <a:srcRect/>
          <a:stretch>
            <a:fillRect/>
          </a:stretch>
        </p:blipFill>
        <p:spPr bwMode="auto">
          <a:xfrm>
            <a:off x="10660050" y="4532626"/>
            <a:ext cx="539750" cy="539750"/>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24" descr="12. Hållbar konsumtion och produktion. Mörk senapsgul kvadrat, text och symbol i vitt. En liggande åtta med en pil i slutet av linjen. En variant av oändlighetssymbolen.">
            <a:extLst>
              <a:ext uri="{FF2B5EF4-FFF2-40B4-BE49-F238E27FC236}">
                <a16:creationId xmlns:a16="http://schemas.microsoft.com/office/drawing/2014/main" id="{B6F51C9D-1686-A585-23B4-8B4852DF317F}"/>
              </a:ext>
            </a:extLst>
          </p:cNvPr>
          <p:cNvPicPr>
            <a:picLocks noGrp="1" noChangeAspect="1" noChangeArrowheads="1"/>
          </p:cNvPicPr>
          <p:nvPr>
            <p:ph type="pic" sz="quarter" idx="32"/>
          </p:nvPr>
        </p:nvPicPr>
        <p:blipFill>
          <a:blip r:embed="rId11" cstate="screen">
            <a:extLst>
              <a:ext uri="{28A0092B-C50C-407E-A947-70E740481C1C}">
                <a14:useLocalDpi xmlns:a14="http://schemas.microsoft.com/office/drawing/2010/main"/>
              </a:ext>
            </a:extLst>
          </a:blip>
          <a:srcRect/>
          <a:stretch>
            <a:fillRect/>
          </a:stretch>
        </p:blipFill>
        <p:spPr bwMode="auto">
          <a:xfrm>
            <a:off x="11219871" y="4532626"/>
            <a:ext cx="539750" cy="53975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32" descr="16. Fredliga och inkluderande samhällen. Kungsblå kvadrat, text och symbol i vitt. En fredsduva med kvist i näbben, sitter på skaftet av en domarklubba.">
            <a:extLst>
              <a:ext uri="{FF2B5EF4-FFF2-40B4-BE49-F238E27FC236}">
                <a16:creationId xmlns:a16="http://schemas.microsoft.com/office/drawing/2014/main" id="{918AD04A-1963-BC1E-76EE-B7733E947DB3}"/>
              </a:ext>
            </a:extLst>
          </p:cNvPr>
          <p:cNvPicPr>
            <a:picLocks noGrp="1" noChangeAspect="1" noChangeArrowheads="1"/>
          </p:cNvPicPr>
          <p:nvPr>
            <p:ph type="pic" sz="quarter" idx="33"/>
          </p:nvPr>
        </p:nvPicPr>
        <p:blipFill>
          <a:blip r:embed="rId12" cstate="screen">
            <a:extLst>
              <a:ext uri="{28A0092B-C50C-407E-A947-70E740481C1C}">
                <a14:useLocalDpi xmlns:a14="http://schemas.microsoft.com/office/drawing/2010/main"/>
              </a:ext>
            </a:extLst>
          </a:blip>
          <a:srcRect/>
          <a:stretch>
            <a:fillRect/>
          </a:stretch>
        </p:blipFill>
        <p:spPr bwMode="auto">
          <a:xfrm>
            <a:off x="10673636" y="5084894"/>
            <a:ext cx="539750" cy="53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916351"/>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vtalskort mall Sociala tjänster.potx" id="{69291EF7-E6F4-4C98-BC7D-F5ED0075D210}" vid="{7DB08982-11C0-4422-BC00-CA73954EAE0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61B5BABC2062046A3A6C7BA83E1064C" ma:contentTypeVersion="10" ma:contentTypeDescription="Skapa ett nytt dokument." ma:contentTypeScope="" ma:versionID="558cb83ec7cdb221a774d0b7d86f73e5">
  <xsd:schema xmlns:xsd="http://www.w3.org/2001/XMLSchema" xmlns:xs="http://www.w3.org/2001/XMLSchema" xmlns:p="http://schemas.microsoft.com/office/2006/metadata/properties" xmlns:ns3="17798c2e-8ec6-411a-92bf-42cada8c5360" targetNamespace="http://schemas.microsoft.com/office/2006/metadata/properties" ma:root="true" ma:fieldsID="0ebfa375b3427caae85372d13753e19e" ns3:_="">
    <xsd:import namespace="17798c2e-8ec6-411a-92bf-42cada8c53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798c2e-8ec6-411a-92bf-42cada8c53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DCA370-3D7E-423A-A625-328FC6152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798c2e-8ec6-411a-92bf-42cada8c53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D4ABDA6A-1F6C-4B42-8544-08E5AE6AC91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7798c2e-8ec6-411a-92bf-42cada8c536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Avtalskort mall Sociala tjänster</Template>
  <TotalTime>603</TotalTime>
  <Words>702</Words>
  <Application>Microsoft Office PowerPoint</Application>
  <PresentationFormat>Bredbild</PresentationFormat>
  <Paragraphs>85</Paragraphs>
  <Slides>2</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vt:i4>
      </vt:variant>
    </vt:vector>
  </HeadingPairs>
  <TitlesOfParts>
    <vt:vector size="8" baseType="lpstr">
      <vt:lpstr>Arial</vt:lpstr>
      <vt:lpstr>Calibri</vt:lpstr>
      <vt:lpstr>config</vt:lpstr>
      <vt:lpstr>Corbel</vt:lpstr>
      <vt:lpstr>Wingdings</vt:lpstr>
      <vt:lpstr>Adda - Inköprscentral</vt:lpstr>
      <vt:lpstr>Stödboende 2022</vt:lpstr>
      <vt:lpstr>Stödboende 2022</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Skårner Frida</dc:creator>
  <cp:lastModifiedBy>Ståhle Koppang Alexander</cp:lastModifiedBy>
  <cp:revision>40</cp:revision>
  <dcterms:created xsi:type="dcterms:W3CDTF">2021-06-24T16:41:44Z</dcterms:created>
  <dcterms:modified xsi:type="dcterms:W3CDTF">2023-05-08T13:30:30Z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0x010100261B5BABC2062046A3A6C7BA83E1064C</vt:lpwstr>
  </property>
</Properties>
</file>