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3"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768681-DD75-AB18-6027-7C3064DEE678}" name="Lovén Fredrik" initials="LF" userId="S::Fredrik.Loven@adda.se::fce1fb29-fe47-4450-8162-16570437c00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2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25/09/2023</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2023-09-25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1" y="432842"/>
            <a:ext cx="5506644" cy="899071"/>
          </a:xfrm>
        </p:spPr>
        <p:txBody>
          <a:bodyPr anchor="b"/>
          <a:lstStyle>
            <a:lvl1pPr>
              <a:defRPr sz="2800"/>
            </a:lvl1pPr>
          </a:lstStyle>
          <a:p>
            <a:r>
              <a:rPr lang="sv-SE" dirty="0"/>
              <a:t>Rubrik</a:t>
            </a:r>
          </a:p>
        </p:txBody>
      </p:sp>
      <p:sp>
        <p:nvSpPr>
          <p:cNvPr id="47" name="Platshållare för text 49">
            <a:extLst>
              <a:ext uri="{FF2B5EF4-FFF2-40B4-BE49-F238E27FC236}">
                <a16:creationId xmlns:a16="http://schemas.microsoft.com/office/drawing/2014/main" id="{AA219FD9-1935-47DD-8C30-4055ACFFC0FE}"/>
              </a:ext>
            </a:extLst>
          </p:cNvPr>
          <p:cNvSpPr>
            <a:spLocks noGrp="1"/>
          </p:cNvSpPr>
          <p:nvPr>
            <p:ph type="body" sz="quarter" idx="29" hasCustomPrompt="1"/>
          </p:nvPr>
        </p:nvSpPr>
        <p:spPr>
          <a:xfrm>
            <a:off x="431673" y="1435395"/>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2"/>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Enkelhet</a:t>
            </a:r>
          </a:p>
        </p:txBody>
      </p:sp>
      <p:sp>
        <p:nvSpPr>
          <p:cNvPr id="37" name="Platshållare för text 36">
            <a:extLst>
              <a:ext uri="{FF2B5EF4-FFF2-40B4-BE49-F238E27FC236}">
                <a16:creationId xmlns:a16="http://schemas.microsoft.com/office/drawing/2014/main" id="{908FD992-182C-4482-82C5-944AD44E24B9}"/>
              </a:ext>
            </a:extLst>
          </p:cNvPr>
          <p:cNvSpPr>
            <a:spLocks noGrp="1"/>
          </p:cNvSpPr>
          <p:nvPr>
            <p:ph type="body" sz="quarter" idx="10"/>
          </p:nvPr>
        </p:nvSpPr>
        <p:spPr>
          <a:xfrm>
            <a:off x="1628430" y="1435396"/>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9" name="Platshållare för text 49">
            <a:extLst>
              <a:ext uri="{FF2B5EF4-FFF2-40B4-BE49-F238E27FC236}">
                <a16:creationId xmlns:a16="http://schemas.microsoft.com/office/drawing/2014/main" id="{C6D39943-FF66-4D44-9D6D-517F422422A0}"/>
              </a:ext>
            </a:extLst>
          </p:cNvPr>
          <p:cNvSpPr>
            <a:spLocks noGrp="1"/>
          </p:cNvSpPr>
          <p:nvPr>
            <p:ph type="body" sz="quarter" idx="30" hasCustomPrompt="1"/>
          </p:nvPr>
        </p:nvSpPr>
        <p:spPr>
          <a:xfrm>
            <a:off x="431673" y="2397736"/>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3"/>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Hållbarhet</a:t>
            </a:r>
          </a:p>
        </p:txBody>
      </p:sp>
      <p:sp>
        <p:nvSpPr>
          <p:cNvPr id="39" name="Platshållare för text 38">
            <a:extLst>
              <a:ext uri="{FF2B5EF4-FFF2-40B4-BE49-F238E27FC236}">
                <a16:creationId xmlns:a16="http://schemas.microsoft.com/office/drawing/2014/main" id="{9856E560-735F-4D71-AB2C-B100E8D91F9B}"/>
              </a:ext>
            </a:extLst>
          </p:cNvPr>
          <p:cNvSpPr>
            <a:spLocks noGrp="1"/>
          </p:cNvSpPr>
          <p:nvPr>
            <p:ph type="body" sz="quarter" idx="11"/>
          </p:nvPr>
        </p:nvSpPr>
        <p:spPr>
          <a:xfrm>
            <a:off x="1636086" y="2397737"/>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4" name="Platshållare för text 49">
            <a:extLst>
              <a:ext uri="{FF2B5EF4-FFF2-40B4-BE49-F238E27FC236}">
                <a16:creationId xmlns:a16="http://schemas.microsoft.com/office/drawing/2014/main" id="{7D6CD46B-1572-4161-91E3-6AA108AEE3BE}"/>
              </a:ext>
            </a:extLst>
          </p:cNvPr>
          <p:cNvSpPr>
            <a:spLocks noGrp="1"/>
          </p:cNvSpPr>
          <p:nvPr>
            <p:ph type="body" sz="quarter" idx="31" hasCustomPrompt="1"/>
          </p:nvPr>
        </p:nvSpPr>
        <p:spPr>
          <a:xfrm>
            <a:off x="431673" y="3360077"/>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4"/>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Besparing</a:t>
            </a:r>
          </a:p>
        </p:txBody>
      </p:sp>
      <p:sp>
        <p:nvSpPr>
          <p:cNvPr id="40" name="Platshållare för text 39">
            <a:extLst>
              <a:ext uri="{FF2B5EF4-FFF2-40B4-BE49-F238E27FC236}">
                <a16:creationId xmlns:a16="http://schemas.microsoft.com/office/drawing/2014/main" id="{FF4E4C60-829E-40D1-B2D7-B26FAD0868B8}"/>
              </a:ext>
            </a:extLst>
          </p:cNvPr>
          <p:cNvSpPr>
            <a:spLocks noGrp="1"/>
          </p:cNvSpPr>
          <p:nvPr>
            <p:ph type="body" sz="quarter" idx="12"/>
          </p:nvPr>
        </p:nvSpPr>
        <p:spPr>
          <a:xfrm>
            <a:off x="1636086" y="3360078"/>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5" name="Platshållare för text 49">
            <a:extLst>
              <a:ext uri="{FF2B5EF4-FFF2-40B4-BE49-F238E27FC236}">
                <a16:creationId xmlns:a16="http://schemas.microsoft.com/office/drawing/2014/main" id="{DE00D6EC-6105-418C-88D8-A677378910A1}"/>
              </a:ext>
            </a:extLst>
          </p:cNvPr>
          <p:cNvSpPr>
            <a:spLocks noGrp="1"/>
          </p:cNvSpPr>
          <p:nvPr>
            <p:ph type="body" sz="quarter" idx="32" hasCustomPrompt="1"/>
          </p:nvPr>
        </p:nvSpPr>
        <p:spPr>
          <a:xfrm>
            <a:off x="431673" y="4322418"/>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5"/>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Innovation</a:t>
            </a:r>
          </a:p>
        </p:txBody>
      </p:sp>
      <p:sp>
        <p:nvSpPr>
          <p:cNvPr id="41" name="Platshållare för text 40">
            <a:extLst>
              <a:ext uri="{FF2B5EF4-FFF2-40B4-BE49-F238E27FC236}">
                <a16:creationId xmlns:a16="http://schemas.microsoft.com/office/drawing/2014/main" id="{63264183-49D5-49A0-B84A-6BC0DF51E527}"/>
              </a:ext>
            </a:extLst>
          </p:cNvPr>
          <p:cNvSpPr>
            <a:spLocks noGrp="1"/>
          </p:cNvSpPr>
          <p:nvPr>
            <p:ph type="body" sz="quarter" idx="13"/>
          </p:nvPr>
        </p:nvSpPr>
        <p:spPr>
          <a:xfrm>
            <a:off x="1636086" y="4322419"/>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6" name="Platshållare för text 49">
            <a:extLst>
              <a:ext uri="{FF2B5EF4-FFF2-40B4-BE49-F238E27FC236}">
                <a16:creationId xmlns:a16="http://schemas.microsoft.com/office/drawing/2014/main" id="{19634749-DE79-406C-AFC9-D94FAB214424}"/>
              </a:ext>
            </a:extLst>
          </p:cNvPr>
          <p:cNvSpPr>
            <a:spLocks noGrp="1"/>
          </p:cNvSpPr>
          <p:nvPr>
            <p:ph type="body" sz="quarter" idx="33" hasCustomPrompt="1"/>
          </p:nvPr>
        </p:nvSpPr>
        <p:spPr>
          <a:xfrm>
            <a:off x="431673" y="5284760"/>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6"/>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Digitalisering</a:t>
            </a:r>
          </a:p>
        </p:txBody>
      </p:sp>
      <p:sp>
        <p:nvSpPr>
          <p:cNvPr id="43" name="Platshållare för text 42">
            <a:extLst>
              <a:ext uri="{FF2B5EF4-FFF2-40B4-BE49-F238E27FC236}">
                <a16:creationId xmlns:a16="http://schemas.microsoft.com/office/drawing/2014/main" id="{D2687D84-3794-4DDB-AC95-819B96B15393}"/>
              </a:ext>
            </a:extLst>
          </p:cNvPr>
          <p:cNvSpPr>
            <a:spLocks noGrp="1"/>
          </p:cNvSpPr>
          <p:nvPr>
            <p:ph type="body" sz="quarter" idx="14"/>
          </p:nvPr>
        </p:nvSpPr>
        <p:spPr>
          <a:xfrm>
            <a:off x="1636086" y="5284760"/>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2" name="Platshållare för text 61">
            <a:extLst>
              <a:ext uri="{FF2B5EF4-FFF2-40B4-BE49-F238E27FC236}">
                <a16:creationId xmlns:a16="http://schemas.microsoft.com/office/drawing/2014/main" id="{96D62C6D-DE97-4C72-B741-851A4F37B239}"/>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63" name="Platshållare för text 62">
            <a:extLst>
              <a:ext uri="{FF2B5EF4-FFF2-40B4-BE49-F238E27FC236}">
                <a16:creationId xmlns:a16="http://schemas.microsoft.com/office/drawing/2014/main" id="{AF8E6400-64BB-4B7A-9F82-A0B0AA497F72}"/>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8" name="Platshållare för text 57">
            <a:extLst>
              <a:ext uri="{FF2B5EF4-FFF2-40B4-BE49-F238E27FC236}">
                <a16:creationId xmlns:a16="http://schemas.microsoft.com/office/drawing/2014/main" id="{1D58BAE4-AC6C-410A-89C5-8DB47D990239}"/>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59" name="Platshållare för text 58">
            <a:extLst>
              <a:ext uri="{FF2B5EF4-FFF2-40B4-BE49-F238E27FC236}">
                <a16:creationId xmlns:a16="http://schemas.microsoft.com/office/drawing/2014/main" id="{43863816-1B70-42AF-9B9B-41B0E97C8608}"/>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0" name="Platshållare för text 49">
            <a:extLst>
              <a:ext uri="{FF2B5EF4-FFF2-40B4-BE49-F238E27FC236}">
                <a16:creationId xmlns:a16="http://schemas.microsoft.com/office/drawing/2014/main" id="{AE53ADFB-188E-4942-9E83-DA874B1E017D}"/>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51" name="Platshållare för text 50">
            <a:extLst>
              <a:ext uri="{FF2B5EF4-FFF2-40B4-BE49-F238E27FC236}">
                <a16:creationId xmlns:a16="http://schemas.microsoft.com/office/drawing/2014/main" id="{C14C6910-4EEA-4B2C-AF7E-BCB0FC12D5CC}"/>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cxnSp>
        <p:nvCxnSpPr>
          <p:cNvPr id="28" name="Rak koppling 27">
            <a:extLst>
              <a:ext uri="{FF2B5EF4-FFF2-40B4-BE49-F238E27FC236}">
                <a16:creationId xmlns:a16="http://schemas.microsoft.com/office/drawing/2014/main" id="{883B8140-BDA1-49C1-A524-806BC84FD861}"/>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5" name="Platshållare för sidfot 3">
            <a:extLst>
              <a:ext uri="{FF2B5EF4-FFF2-40B4-BE49-F238E27FC236}">
                <a16:creationId xmlns:a16="http://schemas.microsoft.com/office/drawing/2014/main" id="{CD5B92C8-E142-4DC1-8FAB-8059F0DA193E}"/>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52" name="Platshållare för text 51">
            <a:extLst>
              <a:ext uri="{FF2B5EF4-FFF2-40B4-BE49-F238E27FC236}">
                <a16:creationId xmlns:a16="http://schemas.microsoft.com/office/drawing/2014/main" id="{2E300EBC-4B31-4632-B279-1A94ED66A5E5}"/>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53" name="Platshållare för text 52">
            <a:extLst>
              <a:ext uri="{FF2B5EF4-FFF2-40B4-BE49-F238E27FC236}">
                <a16:creationId xmlns:a16="http://schemas.microsoft.com/office/drawing/2014/main" id="{D71E3BCC-4DA4-4190-80B5-94A1A77F54BE}"/>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B55885AB-2B23-4475-A1FE-C4508FC0479A}"/>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55" name="Platshållare för text 54">
            <a:extLst>
              <a:ext uri="{FF2B5EF4-FFF2-40B4-BE49-F238E27FC236}">
                <a16:creationId xmlns:a16="http://schemas.microsoft.com/office/drawing/2014/main" id="{E7726555-EEFC-4E01-BE40-0B7E97C062BE}"/>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6" name="Platshållare för text 55">
            <a:extLst>
              <a:ext uri="{FF2B5EF4-FFF2-40B4-BE49-F238E27FC236}">
                <a16:creationId xmlns:a16="http://schemas.microsoft.com/office/drawing/2014/main" id="{9BA206DD-F258-4CD7-8BE6-0132BDF1128F}"/>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57" name="Platshållare för text 56">
            <a:extLst>
              <a:ext uri="{FF2B5EF4-FFF2-40B4-BE49-F238E27FC236}">
                <a16:creationId xmlns:a16="http://schemas.microsoft.com/office/drawing/2014/main" id="{5B8FF462-4230-4737-95D2-23B96A778C6E}"/>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0" name="Platshållare för text 59">
            <a:extLst>
              <a:ext uri="{FF2B5EF4-FFF2-40B4-BE49-F238E27FC236}">
                <a16:creationId xmlns:a16="http://schemas.microsoft.com/office/drawing/2014/main" id="{77C359DC-859E-4DC2-BF7E-B485FF0CBB60}"/>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61" name="Platshållare för text 60">
            <a:extLst>
              <a:ext uri="{FF2B5EF4-FFF2-40B4-BE49-F238E27FC236}">
                <a16:creationId xmlns:a16="http://schemas.microsoft.com/office/drawing/2014/main" id="{32D1AECF-E945-4A00-9158-7D7EB6D3DE75}"/>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2" name="Platshållare för bild 41">
            <a:extLst>
              <a:ext uri="{FF2B5EF4-FFF2-40B4-BE49-F238E27FC236}">
                <a16:creationId xmlns:a16="http://schemas.microsoft.com/office/drawing/2014/main" id="{7B083E8C-9717-4BED-AC64-617DE161D3EE}"/>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393356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2023-09-25</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2023-09-25</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5" r:id="rId3"/>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sv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svg"/><Relationship Id="rId42" Type="http://schemas.openxmlformats.org/officeDocument/2006/relationships/image" Target="../media/image46.svg"/><Relationship Id="rId47" Type="http://schemas.openxmlformats.org/officeDocument/2006/relationships/image" Target="../media/image51.png"/><Relationship Id="rId50" Type="http://schemas.openxmlformats.org/officeDocument/2006/relationships/image" Target="../media/image54.svg"/><Relationship Id="rId55" Type="http://schemas.openxmlformats.org/officeDocument/2006/relationships/image" Target="../media/image59.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svg"/><Relationship Id="rId32" Type="http://schemas.openxmlformats.org/officeDocument/2006/relationships/image" Target="../media/image36.svg"/><Relationship Id="rId37" Type="http://schemas.openxmlformats.org/officeDocument/2006/relationships/image" Target="../media/image41.png"/><Relationship Id="rId40" Type="http://schemas.openxmlformats.org/officeDocument/2006/relationships/image" Target="../media/image44.svg"/><Relationship Id="rId45" Type="http://schemas.openxmlformats.org/officeDocument/2006/relationships/image" Target="../media/image49.png"/><Relationship Id="rId53" Type="http://schemas.openxmlformats.org/officeDocument/2006/relationships/image" Target="../media/image57.png"/><Relationship Id="rId58" Type="http://schemas.openxmlformats.org/officeDocument/2006/relationships/image" Target="../media/image62.svg"/><Relationship Id="rId5" Type="http://schemas.openxmlformats.org/officeDocument/2006/relationships/image" Target="../media/image9.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svg"/><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svg"/><Relationship Id="rId56" Type="http://schemas.openxmlformats.org/officeDocument/2006/relationships/image" Target="../media/image60.sv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svg"/><Relationship Id="rId46" Type="http://schemas.openxmlformats.org/officeDocument/2006/relationships/image" Target="../media/image50.svg"/><Relationship Id="rId20" Type="http://schemas.openxmlformats.org/officeDocument/2006/relationships/image" Target="../media/image24.svg"/><Relationship Id="rId41" Type="http://schemas.openxmlformats.org/officeDocument/2006/relationships/image" Target="../media/image45.png"/><Relationship Id="rId54" Type="http://schemas.openxmlformats.org/officeDocument/2006/relationships/image" Target="../media/image58.svg"/><Relationship Id="rId1" Type="http://schemas.openxmlformats.org/officeDocument/2006/relationships/slideLayout" Target="../slideLayouts/slideLayout3.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svg"/><Relationship Id="rId36" Type="http://schemas.openxmlformats.org/officeDocument/2006/relationships/image" Target="../media/image40.svg"/><Relationship Id="rId49" Type="http://schemas.openxmlformats.org/officeDocument/2006/relationships/image" Target="../media/image53.png"/><Relationship Id="rId57" Type="http://schemas.openxmlformats.org/officeDocument/2006/relationships/image" Target="../media/image61.png"/><Relationship Id="rId10" Type="http://schemas.openxmlformats.org/officeDocument/2006/relationships/image" Target="../media/image14.png"/><Relationship Id="rId31" Type="http://schemas.openxmlformats.org/officeDocument/2006/relationships/image" Target="../media/image35.png"/><Relationship Id="rId44" Type="http://schemas.openxmlformats.org/officeDocument/2006/relationships/image" Target="../media/image48.svg"/><Relationship Id="rId52" Type="http://schemas.openxmlformats.org/officeDocument/2006/relationships/image" Target="../media/image56.svg"/></Relationships>
</file>

<file path=ppt/slides/_rels/slide2.xml.rels><?xml version="1.0" encoding="UTF-8" standalone="yes"?>
<Relationships xmlns="http://schemas.openxmlformats.org/package/2006/relationships"><Relationship Id="rId3" Type="http://schemas.openxmlformats.org/officeDocument/2006/relationships/image" Target="../media/image60.svg"/><Relationship Id="rId2" Type="http://schemas.openxmlformats.org/officeDocument/2006/relationships/image" Target="../media/image5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64.png"/><Relationship Id="rId7" Type="http://schemas.openxmlformats.org/officeDocument/2006/relationships/image" Target="../media/image67.png"/><Relationship Id="rId2" Type="http://schemas.openxmlformats.org/officeDocument/2006/relationships/image" Target="../media/image63.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66.png"/><Relationship Id="rId4" Type="http://schemas.openxmlformats.org/officeDocument/2006/relationships/image" Target="../media/image65.png"/><Relationship Id="rId9" Type="http://schemas.openxmlformats.org/officeDocument/2006/relationships/image" Target="../media/image60.sv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2023-09-25</a:t>
            </a:fld>
            <a:endParaRPr lang="sv-SE"/>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5">
            <a:extLst>
              <a:ext uri="{96DAC541-7B7A-43D3-8B79-37D633B846F1}">
                <asvg:svgBlip xmlns:asvg="http://schemas.microsoft.com/office/drawing/2016/SVG/main" r:embed="rId56"/>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7">
            <a:extLst>
              <a:ext uri="{96DAC541-7B7A-43D3-8B79-37D633B846F1}">
                <asvg:svgBlip xmlns:asvg="http://schemas.microsoft.com/office/drawing/2016/SVG/main" r:embed="rId58"/>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3">
            <a:extLst>
              <a:ext uri="{FF2B5EF4-FFF2-40B4-BE49-F238E27FC236}">
                <a16:creationId xmlns:a16="http://schemas.microsoft.com/office/drawing/2014/main" id="{F8167FA6-F411-4DF3-B287-B69000277DBC}"/>
              </a:ext>
            </a:extLst>
          </p:cNvPr>
          <p:cNvSpPr>
            <a:spLocks noGrp="1"/>
          </p:cNvSpPr>
          <p:nvPr>
            <p:ph type="title"/>
          </p:nvPr>
        </p:nvSpPr>
        <p:spPr>
          <a:xfrm>
            <a:off x="1552201" y="402974"/>
            <a:ext cx="5506644" cy="899071"/>
          </a:xfrm>
        </p:spPr>
        <p:txBody>
          <a:bodyPr/>
          <a:lstStyle/>
          <a:p>
            <a:r>
              <a:rPr lang="sv-SE" dirty="0"/>
              <a:t>Granskning- och rådgivningstjänster 2022</a:t>
            </a:r>
          </a:p>
        </p:txBody>
      </p:sp>
      <p:sp>
        <p:nvSpPr>
          <p:cNvPr id="52" name="Platshållare för text 51">
            <a:extLst>
              <a:ext uri="{FF2B5EF4-FFF2-40B4-BE49-F238E27FC236}">
                <a16:creationId xmlns:a16="http://schemas.microsoft.com/office/drawing/2014/main" id="{47552E10-819C-4902-BA5C-2DD77B7D33D0}"/>
              </a:ext>
            </a:extLst>
          </p:cNvPr>
          <p:cNvSpPr>
            <a:spLocks noGrp="1"/>
          </p:cNvSpPr>
          <p:nvPr>
            <p:ph type="body" sz="quarter" idx="29"/>
          </p:nvPr>
        </p:nvSpPr>
        <p:spPr>
          <a:xfrm>
            <a:off x="431673" y="1435395"/>
            <a:ext cx="1176473" cy="900000"/>
          </a:xfrm>
        </p:spPr>
        <p:txBody>
          <a:bodyPr/>
          <a:lstStyle/>
          <a:p>
            <a:r>
              <a:rPr lang="sv-SE" sz="1300" dirty="0"/>
              <a:t>Enkelhet</a:t>
            </a:r>
          </a:p>
        </p:txBody>
      </p:sp>
      <p:sp>
        <p:nvSpPr>
          <p:cNvPr id="15" name="Platshållare för text 14">
            <a:extLst>
              <a:ext uri="{FF2B5EF4-FFF2-40B4-BE49-F238E27FC236}">
                <a16:creationId xmlns:a16="http://schemas.microsoft.com/office/drawing/2014/main" id="{CD752C5C-5102-461F-833C-A1ED7A5F30F0}"/>
              </a:ext>
            </a:extLst>
          </p:cNvPr>
          <p:cNvSpPr>
            <a:spLocks noGrp="1"/>
          </p:cNvSpPr>
          <p:nvPr>
            <p:ph type="body" sz="quarter" idx="10"/>
          </p:nvPr>
        </p:nvSpPr>
        <p:spPr>
          <a:xfrm>
            <a:off x="1685559" y="1431240"/>
            <a:ext cx="5506644" cy="899071"/>
          </a:xfrm>
        </p:spPr>
        <p:txBody>
          <a:bodyPr/>
          <a:lstStyle/>
          <a:p>
            <a:r>
              <a:rPr lang="sv-SE" sz="1000" dirty="0"/>
              <a:t>Ramavtalet erbjuder er möjlighet till strategiskt och operativt stöd både före och under genomförande av upphandling samt efter avtalstecknande.</a:t>
            </a:r>
          </a:p>
          <a:p>
            <a:r>
              <a:rPr lang="sv-SE" sz="1000" dirty="0"/>
              <a:t>Leverantörerna bidrar både med kompetens, erfarenhet och verktyg för kvalitativ kravställning och  uppföljning</a:t>
            </a:r>
            <a:endParaRPr lang="sv-SE" sz="1000" dirty="0">
              <a:highlight>
                <a:srgbClr val="FFFF00"/>
              </a:highlight>
            </a:endParaRPr>
          </a:p>
          <a:p>
            <a:endParaRPr lang="sv-SE" sz="1000" dirty="0">
              <a:highlight>
                <a:srgbClr val="FFFF00"/>
              </a:highlight>
            </a:endParaRPr>
          </a:p>
        </p:txBody>
      </p:sp>
      <p:sp>
        <p:nvSpPr>
          <p:cNvPr id="53" name="Platshållare för text 52">
            <a:extLst>
              <a:ext uri="{FF2B5EF4-FFF2-40B4-BE49-F238E27FC236}">
                <a16:creationId xmlns:a16="http://schemas.microsoft.com/office/drawing/2014/main" id="{7AE7378C-43B9-47A3-83AA-EA39DF486208}"/>
              </a:ext>
            </a:extLst>
          </p:cNvPr>
          <p:cNvSpPr>
            <a:spLocks noGrp="1"/>
          </p:cNvSpPr>
          <p:nvPr>
            <p:ph type="body" sz="quarter" idx="30"/>
          </p:nvPr>
        </p:nvSpPr>
        <p:spPr>
          <a:xfrm>
            <a:off x="431673" y="2397736"/>
            <a:ext cx="1176473" cy="900000"/>
          </a:xfrm>
        </p:spPr>
        <p:txBody>
          <a:bodyPr/>
          <a:lstStyle/>
          <a:p>
            <a:r>
              <a:rPr lang="sv-SE" sz="1300" dirty="0"/>
              <a:t>Hållbarhet</a:t>
            </a:r>
          </a:p>
        </p:txBody>
      </p:sp>
      <p:sp>
        <p:nvSpPr>
          <p:cNvPr id="16" name="Platshållare för text 15">
            <a:extLst>
              <a:ext uri="{FF2B5EF4-FFF2-40B4-BE49-F238E27FC236}">
                <a16:creationId xmlns:a16="http://schemas.microsoft.com/office/drawing/2014/main" id="{E2A9987C-525E-4A74-9D1C-00D26945D2B8}"/>
              </a:ext>
            </a:extLst>
          </p:cNvPr>
          <p:cNvSpPr>
            <a:spLocks noGrp="1"/>
          </p:cNvSpPr>
          <p:nvPr>
            <p:ph type="body" sz="quarter" idx="11"/>
          </p:nvPr>
        </p:nvSpPr>
        <p:spPr>
          <a:xfrm>
            <a:off x="1696512" y="2383423"/>
            <a:ext cx="5506644" cy="911769"/>
          </a:xfrm>
        </p:spPr>
        <p:txBody>
          <a:bodyPr/>
          <a:lstStyle/>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bedriva ett systematiskt arbetsmiljöarbete enligt AFS 2001:1 som omfattar fysiska, psykologiska och sociala förhållanden, samt vidta aktiva åtgärder enligt diskrimineringslagen.</a:t>
            </a:r>
            <a:r>
              <a:rPr lang="sv-SE" sz="1000" dirty="0">
                <a:solidFill>
                  <a:srgbClr val="FAB837"/>
                </a:solidFill>
                <a:effectLst/>
                <a:latin typeface="Corbel" panose="020B0503020204020204" pitchFamily="34" charset="0"/>
                <a:ea typeface="Times New Roman" panose="02020603050405020304" pitchFamily="18" charset="0"/>
                <a:cs typeface="Calibri Light" panose="020F0302020204030204" pitchFamily="34" charset="0"/>
              </a:rPr>
              <a:t>. </a:t>
            </a:r>
            <a:endParaRPr lang="sv-SE" sz="1000" dirty="0">
              <a:solidFill>
                <a:srgbClr val="FAB837"/>
              </a:solidFill>
              <a:latin typeface="Corbel" panose="020B0503020204020204" pitchFamily="34" charset="0"/>
              <a:ea typeface="Times New Roman" panose="02020603050405020304" pitchFamily="18" charset="0"/>
              <a:cs typeface="Calibri Light" panose="020F0302020204030204" pitchFamily="34" charset="0"/>
            </a:endParaRPr>
          </a:p>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ha en policy om hur resor inom uppdragen sker med lägsta möjliga klimatpåverkan.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förebyggande åtgärder mot korruption</a:t>
            </a:r>
            <a:r>
              <a:rPr lang="sv-SE" sz="1000" dirty="0">
                <a:latin typeface="Corbel" panose="020B0503020204020204" pitchFamily="34" charset="0"/>
                <a:ea typeface="Times New Roman" panose="02020603050405020304" pitchFamily="18" charset="0"/>
                <a:cs typeface="Times New Roman" panose="02020603050405020304" pitchFamily="18" charset="0"/>
              </a:rPr>
              <a:t>.</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54" name="Platshållare för text 53">
            <a:extLst>
              <a:ext uri="{FF2B5EF4-FFF2-40B4-BE49-F238E27FC236}">
                <a16:creationId xmlns:a16="http://schemas.microsoft.com/office/drawing/2014/main" id="{D43035ED-38B5-4407-852E-DA4A144024B4}"/>
              </a:ext>
            </a:extLst>
          </p:cNvPr>
          <p:cNvSpPr>
            <a:spLocks noGrp="1"/>
          </p:cNvSpPr>
          <p:nvPr>
            <p:ph type="body" sz="quarter" idx="31"/>
          </p:nvPr>
        </p:nvSpPr>
        <p:spPr>
          <a:xfrm>
            <a:off x="431673" y="3360077"/>
            <a:ext cx="1176473" cy="900000"/>
          </a:xfrm>
        </p:spPr>
        <p:txBody>
          <a:bodyPr/>
          <a:lstStyle/>
          <a:p>
            <a:r>
              <a:rPr lang="sv-SE" sz="1300" dirty="0"/>
              <a:t>Effektivisering</a:t>
            </a:r>
          </a:p>
        </p:txBody>
      </p:sp>
      <p:sp>
        <p:nvSpPr>
          <p:cNvPr id="17" name="Platshållare för text 16">
            <a:extLst>
              <a:ext uri="{FF2B5EF4-FFF2-40B4-BE49-F238E27FC236}">
                <a16:creationId xmlns:a16="http://schemas.microsoft.com/office/drawing/2014/main" id="{0E4EC1F8-2CE4-4C3E-9038-C585BAF808F5}"/>
              </a:ext>
            </a:extLst>
          </p:cNvPr>
          <p:cNvSpPr>
            <a:spLocks noGrp="1"/>
          </p:cNvSpPr>
          <p:nvPr>
            <p:ph type="body" sz="quarter" idx="12"/>
          </p:nvPr>
        </p:nvSpPr>
        <p:spPr>
          <a:xfrm>
            <a:off x="1636086" y="3348305"/>
            <a:ext cx="5578446" cy="899071"/>
          </a:xfrm>
        </p:spPr>
        <p:txBody>
          <a:bodyPr/>
          <a:lstStyle/>
          <a:p>
            <a:pPr>
              <a:spcBef>
                <a:spcPts val="0"/>
              </a:spcBef>
            </a:pPr>
            <a:r>
              <a:rPr lang="sv-SE" sz="1000" dirty="0">
                <a:latin typeface="Corbel" panose="020B0503020204020204" pitchFamily="34" charset="0"/>
                <a:cs typeface="Calibri Light" panose="020F0302020204030204" pitchFamily="34" charset="0"/>
              </a:rPr>
              <a:t>En systematisk avtalsuppföljning; </a:t>
            </a:r>
          </a:p>
          <a:p>
            <a:pPr lvl="1">
              <a:spcBef>
                <a:spcPts val="0"/>
              </a:spcBef>
            </a:pPr>
            <a:r>
              <a:rPr lang="sv-SE" sz="1000" dirty="0">
                <a:latin typeface="Corbel" panose="020B0503020204020204" pitchFamily="34" charset="0"/>
                <a:cs typeface="Calibri Light" panose="020F0302020204030204" pitchFamily="34" charset="0"/>
              </a:rPr>
              <a:t>säkerställer att resurser läggs på de mest prioriterade avtalen,</a:t>
            </a:r>
          </a:p>
          <a:p>
            <a:pPr lvl="1">
              <a:spcBef>
                <a:spcPts val="0"/>
              </a:spcBef>
            </a:pPr>
            <a:r>
              <a:rPr lang="sv-SE" sz="1000" dirty="0">
                <a:latin typeface="Corbel" panose="020B0503020204020204" pitchFamily="34" charset="0"/>
                <a:cs typeface="Calibri Light" panose="020F0302020204030204" pitchFamily="34" charset="0"/>
              </a:rPr>
              <a:t>säkerställer att varor eller tjänster levereras till avtalade priser</a:t>
            </a:r>
          </a:p>
          <a:p>
            <a:pPr lvl="1">
              <a:spcBef>
                <a:spcPts val="0"/>
              </a:spcBef>
            </a:pPr>
            <a:r>
              <a:rPr lang="sv-SE" sz="1000" dirty="0">
                <a:latin typeface="Corbel" panose="020B0503020204020204" pitchFamily="34" charset="0"/>
                <a:cs typeface="Calibri Light" panose="020F0302020204030204" pitchFamily="34" charset="0"/>
              </a:rPr>
              <a:t>säkerställer att skattemedel används på bästa möjliga sätt</a:t>
            </a:r>
          </a:p>
          <a:p>
            <a:pPr lvl="1">
              <a:spcBef>
                <a:spcPts val="0"/>
              </a:spcBef>
            </a:pPr>
            <a:r>
              <a:rPr lang="sv-SE" sz="1000" dirty="0">
                <a:latin typeface="Corbel" panose="020B0503020204020204" pitchFamily="34" charset="0"/>
                <a:cs typeface="Calibri Light" panose="020F0302020204030204" pitchFamily="34" charset="0"/>
              </a:rPr>
              <a:t>säkerställer att er leverantör uppfyller de krav ni ställt gällande hållbarhet</a:t>
            </a:r>
          </a:p>
          <a:p>
            <a:pPr marL="174625" lvl="1" indent="0">
              <a:spcBef>
                <a:spcPts val="0"/>
              </a:spcBef>
              <a:buNone/>
            </a:pPr>
            <a:r>
              <a:rPr lang="sv-SE" sz="1000" dirty="0">
                <a:latin typeface="Corbel" panose="020B0503020204020204" pitchFamily="34" charset="0"/>
                <a:cs typeface="Calibri Light" panose="020F0302020204030204" pitchFamily="34" charset="0"/>
              </a:rPr>
              <a:t>Avtalet har fastställda priser med målbild att värna sund konkurrens och hög kvalitet.</a:t>
            </a:r>
          </a:p>
          <a:p>
            <a:pPr marL="174625" lvl="1" indent="0">
              <a:spcBef>
                <a:spcPts val="0"/>
              </a:spcBef>
              <a:buNone/>
            </a:pPr>
            <a:r>
              <a:rPr lang="sv-SE" sz="1000" dirty="0">
                <a:latin typeface="Corbel" panose="020B0503020204020204" pitchFamily="34" charset="0"/>
                <a:cs typeface="Calibri Light" panose="020F0302020204030204" pitchFamily="34" charset="0"/>
              </a:rPr>
              <a:t> </a:t>
            </a:r>
          </a:p>
          <a:p>
            <a:endParaRPr lang="sv-SE" dirty="0">
              <a:highlight>
                <a:srgbClr val="FFFF00"/>
              </a:highlight>
            </a:endParaRPr>
          </a:p>
        </p:txBody>
      </p:sp>
      <p:sp>
        <p:nvSpPr>
          <p:cNvPr id="55" name="Platshållare för text 54">
            <a:extLst>
              <a:ext uri="{FF2B5EF4-FFF2-40B4-BE49-F238E27FC236}">
                <a16:creationId xmlns:a16="http://schemas.microsoft.com/office/drawing/2014/main" id="{2947B106-1FB7-43D1-B0AD-97403EFDD59A}"/>
              </a:ext>
            </a:extLst>
          </p:cNvPr>
          <p:cNvSpPr>
            <a:spLocks noGrp="1"/>
          </p:cNvSpPr>
          <p:nvPr>
            <p:ph type="body" sz="quarter" idx="32"/>
          </p:nvPr>
        </p:nvSpPr>
        <p:spPr>
          <a:xfrm>
            <a:off x="431673" y="4322418"/>
            <a:ext cx="1176473" cy="900000"/>
          </a:xfrm>
        </p:spPr>
        <p:txBody>
          <a:bodyPr/>
          <a:lstStyle/>
          <a:p>
            <a:r>
              <a:rPr lang="sv-SE" sz="1300" dirty="0"/>
              <a:t>Innovation</a:t>
            </a:r>
          </a:p>
        </p:txBody>
      </p:sp>
      <p:sp>
        <p:nvSpPr>
          <p:cNvPr id="18" name="Platshållare för text 17">
            <a:extLst>
              <a:ext uri="{FF2B5EF4-FFF2-40B4-BE49-F238E27FC236}">
                <a16:creationId xmlns:a16="http://schemas.microsoft.com/office/drawing/2014/main" id="{E39088C5-C057-42F6-B4A1-33FBC5F49514}"/>
              </a:ext>
            </a:extLst>
          </p:cNvPr>
          <p:cNvSpPr>
            <a:spLocks noGrp="1"/>
          </p:cNvSpPr>
          <p:nvPr>
            <p:ph type="body" sz="quarter" idx="13"/>
          </p:nvPr>
        </p:nvSpPr>
        <p:spPr>
          <a:xfrm>
            <a:off x="1671987" y="4313186"/>
            <a:ext cx="5506644" cy="909232"/>
          </a:xfrm>
        </p:spPr>
        <p:txBody>
          <a:bodyPr/>
          <a:lstStyle/>
          <a:p>
            <a:r>
              <a:rPr lang="sv-SE" sz="1000" dirty="0">
                <a:latin typeface="Corbel" panose="020B0503020204020204" pitchFamily="34" charset="0"/>
                <a:cs typeface="Calibri Light" panose="020F0302020204030204" pitchFamily="34" charset="0"/>
              </a:rPr>
              <a:t>Ramavtalet hjälper er att vara i framkant inom områden som fått ett ökat fokus i samhället och svarar mot </a:t>
            </a:r>
            <a:r>
              <a:rPr lang="sv-SE" sz="1000" dirty="0" err="1">
                <a:latin typeface="Corbel" panose="020B0503020204020204" pitchFamily="34" charset="0"/>
                <a:cs typeface="Calibri Light" panose="020F0302020204030204" pitchFamily="34" charset="0"/>
              </a:rPr>
              <a:t>hållbarhetsapekter</a:t>
            </a:r>
            <a:r>
              <a:rPr lang="sv-SE" sz="1000" dirty="0">
                <a:latin typeface="Corbel" panose="020B0503020204020204" pitchFamily="34" charset="0"/>
                <a:cs typeface="Calibri Light" panose="020F0302020204030204" pitchFamily="34" charset="0"/>
              </a:rPr>
              <a:t> enligt Agenda 2030.</a:t>
            </a:r>
          </a:p>
          <a:p>
            <a:r>
              <a:rPr lang="sv-SE" sz="1000" dirty="0">
                <a:solidFill>
                  <a:schemeClr val="dk1"/>
                </a:solidFill>
              </a:rPr>
              <a:t>Genom att krav i genomförd upphandling följs upp säkerställs </a:t>
            </a:r>
            <a:r>
              <a:rPr lang="sv-SE" sz="1000" dirty="0"/>
              <a:t>en god konkurrens och likabehandling för leverantörer. </a:t>
            </a:r>
            <a:r>
              <a:rPr lang="sv-SE" altLang="sv-SE" sz="1000" dirty="0">
                <a:solidFill>
                  <a:schemeClr val="dk1"/>
                </a:solidFill>
              </a:rPr>
              <a:t>En revision resulterar ofta i en åtgärdsplan med ev. avvikelser som leverantören ska åtgärda vilket innebär att förbättringar verkligen genomförs. </a:t>
            </a:r>
          </a:p>
          <a:p>
            <a:endParaRPr lang="sv-SE" sz="1000" dirty="0">
              <a:latin typeface="Corbel" panose="020B0503020204020204" pitchFamily="34" charset="0"/>
              <a:cs typeface="Calibri Light" panose="020F0302020204030204" pitchFamily="34" charset="0"/>
            </a:endParaRPr>
          </a:p>
          <a:p>
            <a:endParaRPr lang="sv-SE" sz="1100" dirty="0"/>
          </a:p>
          <a:p>
            <a:endParaRPr lang="sv-SE" dirty="0">
              <a:highlight>
                <a:srgbClr val="FFFF00"/>
              </a:highlight>
            </a:endParaRPr>
          </a:p>
        </p:txBody>
      </p:sp>
      <p:sp>
        <p:nvSpPr>
          <p:cNvPr id="56" name="Platshållare för text 55">
            <a:extLst>
              <a:ext uri="{FF2B5EF4-FFF2-40B4-BE49-F238E27FC236}">
                <a16:creationId xmlns:a16="http://schemas.microsoft.com/office/drawing/2014/main" id="{38BA9BE9-1477-4543-A52E-4833BA01D516}"/>
              </a:ext>
            </a:extLst>
          </p:cNvPr>
          <p:cNvSpPr>
            <a:spLocks noGrp="1"/>
          </p:cNvSpPr>
          <p:nvPr>
            <p:ph type="body" sz="quarter" idx="33"/>
          </p:nvPr>
        </p:nvSpPr>
        <p:spPr>
          <a:xfrm>
            <a:off x="431673" y="5284760"/>
            <a:ext cx="1176473" cy="900000"/>
          </a:xfrm>
        </p:spPr>
        <p:txBody>
          <a:bodyPr/>
          <a:lstStyle/>
          <a:p>
            <a:r>
              <a:rPr lang="sv-SE" sz="1300" dirty="0"/>
              <a:t>Digitalisering</a:t>
            </a:r>
          </a:p>
        </p:txBody>
      </p:sp>
      <p:sp>
        <p:nvSpPr>
          <p:cNvPr id="19" name="Platshållare för text 18">
            <a:extLst>
              <a:ext uri="{FF2B5EF4-FFF2-40B4-BE49-F238E27FC236}">
                <a16:creationId xmlns:a16="http://schemas.microsoft.com/office/drawing/2014/main" id="{9F30C0AE-B4D6-4D11-A57F-6FDF8CF48BEF}"/>
              </a:ext>
            </a:extLst>
          </p:cNvPr>
          <p:cNvSpPr>
            <a:spLocks noGrp="1"/>
          </p:cNvSpPr>
          <p:nvPr>
            <p:ph type="body" sz="quarter" idx="14"/>
          </p:nvPr>
        </p:nvSpPr>
        <p:spPr>
          <a:xfrm>
            <a:off x="1636086" y="5284760"/>
            <a:ext cx="5506644" cy="899071"/>
          </a:xfrm>
        </p:spPr>
        <p:txBody>
          <a:bodyPr/>
          <a:lstStyle/>
          <a:p>
            <a:r>
              <a:rPr lang="sv-SE" sz="1000" dirty="0">
                <a:solidFill>
                  <a:schemeClr val="dk1"/>
                </a:solidFill>
              </a:rPr>
              <a:t>Genom att erbjuda relevanta tjänster, där leverantörer bidrar både med kompetens, erfarenhet och verktyg för att genomföra kvalitativa uppföljningar och revisioner fyller ramavtalet en viktig funktion i ert administrativa arbete med och i förlängningen även korrekta, säkra leveranser på upphandlade avtal.</a:t>
            </a:r>
          </a:p>
          <a:p>
            <a:endParaRPr lang="sv-SE" dirty="0">
              <a:highlight>
                <a:srgbClr val="FFFF00"/>
              </a:highlight>
            </a:endParaRPr>
          </a:p>
          <a:p>
            <a:endParaRPr lang="sv-SE" dirty="0"/>
          </a:p>
        </p:txBody>
      </p:sp>
      <p:sp>
        <p:nvSpPr>
          <p:cNvPr id="50" name="Platshållare för text 49">
            <a:extLst>
              <a:ext uri="{FF2B5EF4-FFF2-40B4-BE49-F238E27FC236}">
                <a16:creationId xmlns:a16="http://schemas.microsoft.com/office/drawing/2014/main" id="{6A6F19D1-7291-4313-A62C-B7F83D1405F6}"/>
              </a:ext>
            </a:extLst>
          </p:cNvPr>
          <p:cNvSpPr>
            <a:spLocks noGrp="1"/>
          </p:cNvSpPr>
          <p:nvPr>
            <p:ph type="body" sz="quarter" idx="27"/>
          </p:nvPr>
        </p:nvSpPr>
        <p:spPr>
          <a:xfrm>
            <a:off x="9705722" y="2554157"/>
            <a:ext cx="2040714" cy="309309"/>
          </a:xfrm>
        </p:spPr>
        <p:txBody>
          <a:bodyPr/>
          <a:lstStyle/>
          <a:p>
            <a:r>
              <a:rPr lang="sv-SE" dirty="0"/>
              <a:t>Avtalsuppföljning</a:t>
            </a:r>
          </a:p>
        </p:txBody>
      </p:sp>
      <p:sp>
        <p:nvSpPr>
          <p:cNvPr id="26" name="Platshållare för text 25">
            <a:extLst>
              <a:ext uri="{FF2B5EF4-FFF2-40B4-BE49-F238E27FC236}">
                <a16:creationId xmlns:a16="http://schemas.microsoft.com/office/drawing/2014/main" id="{DDC24303-28EA-4DE2-A351-3DAB6DA59196}"/>
              </a:ext>
            </a:extLst>
          </p:cNvPr>
          <p:cNvSpPr>
            <a:spLocks noGrp="1"/>
          </p:cNvSpPr>
          <p:nvPr>
            <p:ph type="body" sz="quarter" idx="28"/>
          </p:nvPr>
        </p:nvSpPr>
        <p:spPr>
          <a:xfrm>
            <a:off x="9715045" y="2865017"/>
            <a:ext cx="2040714" cy="1653269"/>
          </a:xfrm>
        </p:spPr>
        <p:txBody>
          <a:bodyPr/>
          <a:lstStyle/>
          <a:p>
            <a:pPr marL="0" indent="0">
              <a:spcBef>
                <a:spcPts val="600"/>
              </a:spcBef>
              <a:buNone/>
            </a:pPr>
            <a:r>
              <a:rPr lang="sv-SE" dirty="0">
                <a:solidFill>
                  <a:schemeClr val="dk1"/>
                </a:solidFill>
              </a:rPr>
              <a:t>Inköpscentralen följer upp ramavtalet när det löpt 6 månader, därefter var 12:e månad.</a:t>
            </a:r>
          </a:p>
          <a:p>
            <a:pPr marL="0" indent="0">
              <a:spcBef>
                <a:spcPts val="600"/>
              </a:spcBef>
              <a:buNone/>
            </a:pPr>
            <a:r>
              <a:rPr lang="sv-SE" dirty="0">
                <a:solidFill>
                  <a:schemeClr val="dk1"/>
                </a:solidFill>
              </a:rPr>
              <a:t>Vi följer upp våra stöddokument, kvalitetskrav, kvalificeringsvillkor, avtalsvillkor, beställarsynpunkter och eventuella reklamationer och avvikelser.</a:t>
            </a:r>
          </a:p>
          <a:p>
            <a:endParaRPr lang="sv-SE" dirty="0">
              <a:highlight>
                <a:srgbClr val="FFFF00"/>
              </a:highlight>
            </a:endParaRPr>
          </a:p>
          <a:p>
            <a:endParaRPr lang="sv-SE" dirty="0">
              <a:highlight>
                <a:srgbClr val="FFFF00"/>
              </a:highlight>
            </a:endParaRPr>
          </a:p>
        </p:txBody>
      </p:sp>
      <p:sp>
        <p:nvSpPr>
          <p:cNvPr id="38" name="Platshållare för text 37">
            <a:extLst>
              <a:ext uri="{FF2B5EF4-FFF2-40B4-BE49-F238E27FC236}">
                <a16:creationId xmlns:a16="http://schemas.microsoft.com/office/drawing/2014/main" id="{CA7A4312-E4F7-4D2B-AB45-A3A19831814F}"/>
              </a:ext>
            </a:extLst>
          </p:cNvPr>
          <p:cNvSpPr>
            <a:spLocks noGrp="1"/>
          </p:cNvSpPr>
          <p:nvPr>
            <p:ph type="body" sz="quarter" idx="15"/>
          </p:nvPr>
        </p:nvSpPr>
        <p:spPr>
          <a:xfrm>
            <a:off x="9694769" y="449270"/>
            <a:ext cx="2040714" cy="309309"/>
          </a:xfrm>
        </p:spPr>
        <p:txBody>
          <a:bodyPr/>
          <a:lstStyle/>
          <a:p>
            <a:r>
              <a:rPr lang="sv-SE" dirty="0"/>
              <a:t>Avtalstid</a:t>
            </a:r>
          </a:p>
        </p:txBody>
      </p:sp>
      <p:sp>
        <p:nvSpPr>
          <p:cNvPr id="20" name="Platshållare för text 19">
            <a:extLst>
              <a:ext uri="{FF2B5EF4-FFF2-40B4-BE49-F238E27FC236}">
                <a16:creationId xmlns:a16="http://schemas.microsoft.com/office/drawing/2014/main" id="{49AB0AAE-118E-4E7F-8696-03C4E43A7891}"/>
              </a:ext>
            </a:extLst>
          </p:cNvPr>
          <p:cNvSpPr>
            <a:spLocks noGrp="1"/>
          </p:cNvSpPr>
          <p:nvPr>
            <p:ph type="body" sz="quarter" idx="16"/>
          </p:nvPr>
        </p:nvSpPr>
        <p:spPr>
          <a:xfrm>
            <a:off x="9694769" y="766655"/>
            <a:ext cx="2040714" cy="309309"/>
          </a:xfrm>
        </p:spPr>
        <p:txBody>
          <a:bodyPr/>
          <a:lstStyle/>
          <a:p>
            <a:r>
              <a:rPr lang="sv-SE" dirty="0"/>
              <a:t>2023-10-02 – 2027-10-01</a:t>
            </a:r>
          </a:p>
        </p:txBody>
      </p:sp>
      <p:sp>
        <p:nvSpPr>
          <p:cNvPr id="40" name="Platshållare för text 39">
            <a:extLst>
              <a:ext uri="{FF2B5EF4-FFF2-40B4-BE49-F238E27FC236}">
                <a16:creationId xmlns:a16="http://schemas.microsoft.com/office/drawing/2014/main" id="{112BEFA4-EC56-488E-8024-A636F9D6F37F}"/>
              </a:ext>
            </a:extLst>
          </p:cNvPr>
          <p:cNvSpPr>
            <a:spLocks noGrp="1"/>
          </p:cNvSpPr>
          <p:nvPr>
            <p:ph type="body" sz="quarter" idx="17"/>
          </p:nvPr>
        </p:nvSpPr>
        <p:spPr>
          <a:xfrm>
            <a:off x="7430263" y="417031"/>
            <a:ext cx="2187093" cy="447035"/>
          </a:xfrm>
        </p:spPr>
        <p:txBody>
          <a:bodyPr/>
          <a:lstStyle/>
          <a:p>
            <a:r>
              <a:rPr lang="sv-SE" dirty="0"/>
              <a:t>Anbudsområden och Avropsförfarande</a:t>
            </a:r>
          </a:p>
        </p:txBody>
      </p:sp>
      <p:sp>
        <p:nvSpPr>
          <p:cNvPr id="21" name="Platshållare för text 20">
            <a:extLst>
              <a:ext uri="{FF2B5EF4-FFF2-40B4-BE49-F238E27FC236}">
                <a16:creationId xmlns:a16="http://schemas.microsoft.com/office/drawing/2014/main" id="{AC88E1A4-DA1D-4203-984E-1B4B1D7CE037}"/>
              </a:ext>
            </a:extLst>
          </p:cNvPr>
          <p:cNvSpPr>
            <a:spLocks noGrp="1"/>
          </p:cNvSpPr>
          <p:nvPr>
            <p:ph type="body" sz="quarter" idx="18"/>
          </p:nvPr>
        </p:nvSpPr>
        <p:spPr>
          <a:xfrm>
            <a:off x="7430261" y="864066"/>
            <a:ext cx="2187095" cy="2313821"/>
          </a:xfrm>
        </p:spPr>
        <p:txBody>
          <a:bodyPr/>
          <a:lstStyle/>
          <a:p>
            <a:pPr marL="0" indent="0">
              <a:buNone/>
            </a:pPr>
            <a:r>
              <a:rPr lang="sv-SE" b="1" dirty="0"/>
              <a:t>1. Avtalsuppföljning</a:t>
            </a:r>
            <a:r>
              <a:rPr lang="sv-SE" dirty="0"/>
              <a:t>: </a:t>
            </a:r>
          </a:p>
          <a:p>
            <a:pPr marL="0" indent="0">
              <a:buNone/>
            </a:pPr>
            <a:r>
              <a:rPr lang="sv-SE" dirty="0"/>
              <a:t>Rangordning</a:t>
            </a:r>
          </a:p>
          <a:p>
            <a:pPr marL="0" indent="0">
              <a:buNone/>
            </a:pPr>
            <a:endParaRPr lang="sv-SE" dirty="0"/>
          </a:p>
          <a:p>
            <a:pPr marL="0" indent="0">
              <a:buNone/>
            </a:pPr>
            <a:r>
              <a:rPr lang="sv-SE" b="1" dirty="0"/>
              <a:t>2. Hållbara värdekedjor och hållbara investeringar</a:t>
            </a:r>
          </a:p>
          <a:p>
            <a:r>
              <a:rPr lang="sv-SE" dirty="0"/>
              <a:t>- Rangordning - uppdrag till ett värde av 120 000 kr </a:t>
            </a:r>
          </a:p>
          <a:p>
            <a:r>
              <a:rPr lang="sv-SE" dirty="0"/>
              <a:t>- Förnyad konkurrensutsättning- uppdrag som överstiger 120 000 kr</a:t>
            </a:r>
          </a:p>
          <a:p>
            <a:endParaRPr lang="sv-SE" dirty="0"/>
          </a:p>
          <a:p>
            <a:pPr marL="0" indent="0">
              <a:buNone/>
            </a:pPr>
            <a:r>
              <a:rPr lang="sv-SE" b="1" dirty="0"/>
              <a:t>4. Arbetslivskriminalitet: </a:t>
            </a:r>
            <a:r>
              <a:rPr lang="sv-SE" dirty="0"/>
              <a:t>Rangordning</a:t>
            </a:r>
          </a:p>
          <a:p>
            <a:endParaRPr lang="sv-SE" dirty="0"/>
          </a:p>
        </p:txBody>
      </p:sp>
      <p:sp>
        <p:nvSpPr>
          <p:cNvPr id="42" name="Platshållare för text 41">
            <a:extLst>
              <a:ext uri="{FF2B5EF4-FFF2-40B4-BE49-F238E27FC236}">
                <a16:creationId xmlns:a16="http://schemas.microsoft.com/office/drawing/2014/main" id="{1D1F074E-1599-44D0-904C-51B6AFFCBF2D}"/>
              </a:ext>
            </a:extLst>
          </p:cNvPr>
          <p:cNvSpPr>
            <a:spLocks noGrp="1"/>
          </p:cNvSpPr>
          <p:nvPr>
            <p:ph type="body" sz="quarter" idx="19"/>
          </p:nvPr>
        </p:nvSpPr>
        <p:spPr>
          <a:xfrm>
            <a:off x="7432330" y="3177887"/>
            <a:ext cx="2191231" cy="346862"/>
          </a:xfrm>
        </p:spPr>
        <p:txBody>
          <a:bodyPr/>
          <a:lstStyle/>
          <a:p>
            <a:r>
              <a:rPr lang="sv-SE" dirty="0"/>
              <a:t>Leverantörer </a:t>
            </a:r>
          </a:p>
        </p:txBody>
      </p:sp>
      <p:sp>
        <p:nvSpPr>
          <p:cNvPr id="22" name="Platshållare för text 21">
            <a:extLst>
              <a:ext uri="{FF2B5EF4-FFF2-40B4-BE49-F238E27FC236}">
                <a16:creationId xmlns:a16="http://schemas.microsoft.com/office/drawing/2014/main" id="{09F98FB2-3473-461D-A962-A25203F472F4}"/>
              </a:ext>
            </a:extLst>
          </p:cNvPr>
          <p:cNvSpPr>
            <a:spLocks noGrp="1"/>
          </p:cNvSpPr>
          <p:nvPr>
            <p:ph type="body" sz="quarter" idx="20"/>
          </p:nvPr>
        </p:nvSpPr>
        <p:spPr>
          <a:xfrm>
            <a:off x="7417324" y="3499143"/>
            <a:ext cx="2191232" cy="2698742"/>
          </a:xfrm>
        </p:spPr>
        <p:txBody>
          <a:bodyPr/>
          <a:lstStyle/>
          <a:p>
            <a:pPr marL="0" indent="0">
              <a:buNone/>
            </a:pPr>
            <a:r>
              <a:rPr lang="sv-SE" dirty="0"/>
              <a:t>1. </a:t>
            </a:r>
            <a:r>
              <a:rPr lang="sv-SE" b="1" dirty="0"/>
              <a:t>Avtalsuppföljning</a:t>
            </a:r>
          </a:p>
          <a:p>
            <a:r>
              <a:rPr lang="sv-SE" dirty="0"/>
              <a:t>Decimalen AB</a:t>
            </a:r>
          </a:p>
          <a:p>
            <a:r>
              <a:rPr lang="sv-SE" dirty="0"/>
              <a:t>Adda </a:t>
            </a:r>
            <a:r>
              <a:rPr lang="sv-SE" dirty="0" err="1"/>
              <a:t>AffärsConcept</a:t>
            </a:r>
            <a:r>
              <a:rPr lang="sv-SE" dirty="0"/>
              <a:t> AB</a:t>
            </a:r>
          </a:p>
          <a:p>
            <a:r>
              <a:rPr lang="sv-SE" dirty="0"/>
              <a:t>Öhrlings </a:t>
            </a:r>
            <a:r>
              <a:rPr lang="sv-SE" dirty="0" err="1"/>
              <a:t>Pricewaterhouse</a:t>
            </a:r>
            <a:r>
              <a:rPr lang="sv-SE" dirty="0"/>
              <a:t>  Coopers AB</a:t>
            </a:r>
          </a:p>
          <a:p>
            <a:pPr marL="0" indent="0">
              <a:buNone/>
            </a:pPr>
            <a:r>
              <a:rPr lang="sv-SE" dirty="0"/>
              <a:t>2. </a:t>
            </a:r>
            <a:r>
              <a:rPr lang="sv-SE" b="1" dirty="0"/>
              <a:t>Hållbara värdekedjor och hållbara investeringar</a:t>
            </a:r>
          </a:p>
          <a:p>
            <a:r>
              <a:rPr lang="sv-SE" dirty="0" err="1"/>
              <a:t>Ramboll</a:t>
            </a:r>
            <a:r>
              <a:rPr lang="sv-SE" dirty="0"/>
              <a:t> Management Consulting AB</a:t>
            </a:r>
          </a:p>
          <a:p>
            <a:r>
              <a:rPr lang="sv-SE" dirty="0" err="1"/>
              <a:t>Goodpoint</a:t>
            </a:r>
            <a:r>
              <a:rPr lang="sv-SE" dirty="0"/>
              <a:t> AB</a:t>
            </a:r>
          </a:p>
          <a:p>
            <a:r>
              <a:rPr lang="sv-SE" dirty="0" err="1"/>
              <a:t>Trossa</a:t>
            </a:r>
            <a:r>
              <a:rPr lang="sv-SE" dirty="0"/>
              <a:t> AB</a:t>
            </a:r>
          </a:p>
          <a:p>
            <a:r>
              <a:rPr lang="sv-SE" dirty="0" err="1"/>
              <a:t>Ethos</a:t>
            </a:r>
            <a:r>
              <a:rPr lang="sv-SE" dirty="0"/>
              <a:t> International AB</a:t>
            </a:r>
          </a:p>
          <a:p>
            <a:pPr marL="0" indent="0">
              <a:buNone/>
            </a:pPr>
            <a:r>
              <a:rPr lang="sv-SE" b="1" dirty="0"/>
              <a:t>4. Arbetslivskriminalitet</a:t>
            </a:r>
          </a:p>
          <a:p>
            <a:r>
              <a:rPr lang="sv-SE" dirty="0" err="1"/>
              <a:t>Moxy</a:t>
            </a:r>
            <a:r>
              <a:rPr lang="sv-SE" dirty="0"/>
              <a:t> </a:t>
            </a:r>
            <a:r>
              <a:rPr lang="sv-SE" dirty="0" err="1"/>
              <a:t>identity</a:t>
            </a:r>
            <a:r>
              <a:rPr lang="sv-SE" dirty="0"/>
              <a:t> Services AB</a:t>
            </a:r>
          </a:p>
          <a:p>
            <a:r>
              <a:rPr lang="sv-SE" dirty="0"/>
              <a:t>Ansvar Säkerhet i Europa AB </a:t>
            </a:r>
          </a:p>
          <a:p>
            <a:r>
              <a:rPr lang="sv-SE" dirty="0"/>
              <a:t>SRS </a:t>
            </a:r>
            <a:r>
              <a:rPr lang="sv-SE" dirty="0" err="1"/>
              <a:t>Security</a:t>
            </a:r>
            <a:r>
              <a:rPr lang="sv-SE" dirty="0"/>
              <a:t> AB</a:t>
            </a:r>
          </a:p>
          <a:p>
            <a:pPr>
              <a:buFont typeface="Arial" panose="020B0604020202020204" pitchFamily="34" charset="0"/>
              <a:buChar char="•"/>
            </a:pPr>
            <a:endParaRPr lang="sv-SE" dirty="0"/>
          </a:p>
          <a:p>
            <a:pPr marL="0" indent="0">
              <a:buNone/>
            </a:pPr>
            <a:r>
              <a:rPr lang="sv-SE" dirty="0"/>
              <a:t>		</a:t>
            </a:r>
          </a:p>
        </p:txBody>
      </p:sp>
      <p:sp>
        <p:nvSpPr>
          <p:cNvPr id="48" name="Platshållare för text 47">
            <a:extLst>
              <a:ext uri="{FF2B5EF4-FFF2-40B4-BE49-F238E27FC236}">
                <a16:creationId xmlns:a16="http://schemas.microsoft.com/office/drawing/2014/main" id="{BEB1CE12-2113-4DFA-9A2F-235E68C596D9}"/>
              </a:ext>
            </a:extLst>
          </p:cNvPr>
          <p:cNvSpPr>
            <a:spLocks noGrp="1"/>
          </p:cNvSpPr>
          <p:nvPr>
            <p:ph type="body" sz="quarter" idx="25"/>
          </p:nvPr>
        </p:nvSpPr>
        <p:spPr>
          <a:xfrm>
            <a:off x="9694769" y="1084040"/>
            <a:ext cx="2040714" cy="309309"/>
          </a:xfrm>
        </p:spPr>
        <p:txBody>
          <a:bodyPr/>
          <a:lstStyle/>
          <a:p>
            <a:r>
              <a:rPr lang="sv-SE" dirty="0"/>
              <a:t>Prismodell</a:t>
            </a:r>
          </a:p>
        </p:txBody>
      </p:sp>
      <p:sp>
        <p:nvSpPr>
          <p:cNvPr id="25" name="Platshållare för text 24">
            <a:extLst>
              <a:ext uri="{FF2B5EF4-FFF2-40B4-BE49-F238E27FC236}">
                <a16:creationId xmlns:a16="http://schemas.microsoft.com/office/drawing/2014/main" id="{2E670408-143D-4E4A-A77C-640710135AFC}"/>
              </a:ext>
            </a:extLst>
          </p:cNvPr>
          <p:cNvSpPr>
            <a:spLocks noGrp="1"/>
          </p:cNvSpPr>
          <p:nvPr>
            <p:ph type="body" sz="quarter" idx="26"/>
          </p:nvPr>
        </p:nvSpPr>
        <p:spPr>
          <a:xfrm>
            <a:off x="9707760" y="1411141"/>
            <a:ext cx="2031391" cy="1139319"/>
          </a:xfrm>
        </p:spPr>
        <p:txBody>
          <a:bodyPr/>
          <a:lstStyle/>
          <a:p>
            <a:r>
              <a:rPr lang="sv-SE" dirty="0"/>
              <a:t> Avtalade timpriser enligt </a:t>
            </a:r>
            <a:r>
              <a:rPr lang="sv-SE" dirty="0" err="1"/>
              <a:t>prisbilaga</a:t>
            </a:r>
            <a:r>
              <a:rPr lang="sv-SE" dirty="0"/>
              <a:t> för olika konsultroller</a:t>
            </a:r>
            <a:endParaRPr lang="sv-SE" dirty="0">
              <a:highlight>
                <a:srgbClr val="FFFF00"/>
              </a:highlight>
            </a:endParaRPr>
          </a:p>
          <a:p>
            <a:r>
              <a:rPr lang="sv-SE" dirty="0"/>
              <a:t>För anbudsområde 4, Arbetslivskriminalitet finns även avtalat pris för genomförd arbetsplatskontroll</a:t>
            </a:r>
          </a:p>
        </p:txBody>
      </p:sp>
      <p:pic>
        <p:nvPicPr>
          <p:cNvPr id="2" name="Platshållare för bild 1">
            <a:extLst>
              <a:ext uri="{FF2B5EF4-FFF2-40B4-BE49-F238E27FC236}">
                <a16:creationId xmlns:a16="http://schemas.microsoft.com/office/drawing/2014/main" id="{A4A38132-EDAF-8799-A957-DF564E6BFE84}"/>
              </a:ext>
            </a:extLst>
          </p:cNvPr>
          <p:cNvPicPr>
            <a:picLocks noGrp="1" noChangeAspect="1"/>
          </p:cNvPicPr>
          <p:nvPr>
            <p:ph type="pic" sz="quarter" idx="40"/>
          </p:nvPr>
        </p:nvPicPr>
        <p:blipFill>
          <a:blip r:embed="rId2">
            <a:extLst>
              <a:ext uri="{96DAC541-7B7A-43D3-8B79-37D633B846F1}">
                <asvg:svgBlip xmlns:asvg="http://schemas.microsoft.com/office/drawing/2016/SVG/main" r:embed="rId3"/>
              </a:ext>
            </a:extLst>
          </a:blip>
          <a:srcRect l="88" r="88"/>
          <a:stretch>
            <a:fillRect/>
          </a:stretch>
        </p:blipFill>
        <p:spPr>
          <a:xfrm>
            <a:off x="576263" y="428625"/>
            <a:ext cx="898525" cy="900113"/>
          </a:xfrm>
          <a:prstGeom prst="rect">
            <a:avLst/>
          </a:prstGeom>
        </p:spPr>
      </p:pic>
      <p:sp>
        <p:nvSpPr>
          <p:cNvPr id="7" name="Platshållare för text 8">
            <a:extLst>
              <a:ext uri="{FF2B5EF4-FFF2-40B4-BE49-F238E27FC236}">
                <a16:creationId xmlns:a16="http://schemas.microsoft.com/office/drawing/2014/main" id="{2A8B303F-3E8A-03AE-EC3C-70CB20E5061A}"/>
              </a:ext>
            </a:extLst>
          </p:cNvPr>
          <p:cNvSpPr txBox="1">
            <a:spLocks/>
          </p:cNvSpPr>
          <p:nvPr/>
        </p:nvSpPr>
        <p:spPr>
          <a:xfrm>
            <a:off x="9710560" y="4803197"/>
            <a:ext cx="2038729" cy="1396762"/>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vert="horz" wrap="square" lIns="72000" tIns="72000" rIns="72000" bIns="72000" rtlCol="0">
            <a:noAutofit/>
          </a:bodyPr>
          <a:lstStyle>
            <a:lvl1pPr marL="180975" indent="-180975" algn="l" defTabSz="914400" rtl="0" eaLnBrk="1" latinLnBrk="0" hangingPunct="1">
              <a:lnSpc>
                <a:spcPct val="100000"/>
              </a:lnSpc>
              <a:spcBef>
                <a:spcPts val="0"/>
              </a:spcBef>
              <a:buClr>
                <a:schemeClr val="accent1"/>
              </a:buClr>
              <a:buFont typeface="+mj-lt"/>
              <a:buAutoNum type="arabicPeriod"/>
              <a:defRPr sz="105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05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0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a:lstStyle>
          <a:p>
            <a:r>
              <a:rPr lang="sv-SE" dirty="0"/>
              <a:t>Ekonomisk uppföljning</a:t>
            </a:r>
          </a:p>
          <a:p>
            <a:r>
              <a:rPr lang="sv-SE" dirty="0"/>
              <a:t>Systematiskt arbetsmiljöarbete</a:t>
            </a:r>
          </a:p>
          <a:p>
            <a:r>
              <a:rPr lang="sv-SE" dirty="0"/>
              <a:t>Lika rättigheter och möjligheter</a:t>
            </a:r>
          </a:p>
          <a:p>
            <a:r>
              <a:rPr lang="sv-SE" dirty="0"/>
              <a:t>Klimatpåverkan</a:t>
            </a:r>
          </a:p>
          <a:p>
            <a:r>
              <a:rPr lang="sv-SE" dirty="0"/>
              <a:t>Förebyggande åtgärder mot korruption</a:t>
            </a:r>
          </a:p>
        </p:txBody>
      </p:sp>
      <p:sp>
        <p:nvSpPr>
          <p:cNvPr id="8" name="Platshållare för text 30">
            <a:extLst>
              <a:ext uri="{FF2B5EF4-FFF2-40B4-BE49-F238E27FC236}">
                <a16:creationId xmlns:a16="http://schemas.microsoft.com/office/drawing/2014/main" id="{A72B6578-D75D-B818-690A-4EC7E20EF7D9}"/>
              </a:ext>
            </a:extLst>
          </p:cNvPr>
          <p:cNvSpPr txBox="1">
            <a:spLocks/>
          </p:cNvSpPr>
          <p:nvPr/>
        </p:nvSpPr>
        <p:spPr>
          <a:xfrm>
            <a:off x="9704092" y="4518286"/>
            <a:ext cx="2051667"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vert="horz" wrap="square" lIns="0" tIns="0" rIns="0" bIns="0" rtlCol="0" anchor="ctr">
            <a:noAutofit/>
          </a:bodyPr>
          <a:lstStyle>
            <a:lvl1pPr marL="0" indent="0" algn="ctr" defTabSz="914400" rtl="0" eaLnBrk="1" latinLnBrk="0" hangingPunct="1">
              <a:lnSpc>
                <a:spcPct val="100000"/>
              </a:lnSpc>
              <a:spcBef>
                <a:spcPts val="1000"/>
              </a:spcBef>
              <a:buClr>
                <a:schemeClr val="accent1"/>
              </a:buClr>
              <a:buFontTx/>
              <a:buNone/>
              <a:defRPr sz="1400" b="1" kern="1200">
                <a:solidFill>
                  <a:schemeClr val="bg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a:lstStyle>
          <a:p>
            <a:r>
              <a:rPr lang="sv-SE" dirty="0"/>
              <a:t>Revision</a:t>
            </a:r>
          </a:p>
        </p:txBody>
      </p:sp>
      <p:sp>
        <p:nvSpPr>
          <p:cNvPr id="10" name="Platshållare för text 9">
            <a:extLst>
              <a:ext uri="{FF2B5EF4-FFF2-40B4-BE49-F238E27FC236}">
                <a16:creationId xmlns:a16="http://schemas.microsoft.com/office/drawing/2014/main" id="{F834B7F0-1756-77CA-A51D-BB5CB253BB39}"/>
              </a:ext>
            </a:extLst>
          </p:cNvPr>
          <p:cNvSpPr>
            <a:spLocks noGrp="1"/>
          </p:cNvSpPr>
          <p:nvPr>
            <p:ph type="body" sz="quarter" idx="23"/>
          </p:nvPr>
        </p:nvSpPr>
        <p:spPr>
          <a:xfrm>
            <a:off x="9704092" y="417031"/>
            <a:ext cx="2040714" cy="309309"/>
          </a:xfrm>
        </p:spPr>
        <p:txBody>
          <a:bodyPr/>
          <a:lstStyle/>
          <a:p>
            <a:endParaRPr lang="sv-SE" dirty="0"/>
          </a:p>
        </p:txBody>
      </p:sp>
    </p:spTree>
    <p:extLst>
      <p:ext uri="{BB962C8B-B14F-4D97-AF65-F5344CB8AC3E}">
        <p14:creationId xmlns:p14="http://schemas.microsoft.com/office/powerpoint/2010/main" val="144049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435775" y="1450406"/>
            <a:ext cx="469938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a:xfrm>
            <a:off x="435775" y="1772460"/>
            <a:ext cx="4709070" cy="4652152"/>
          </a:xfrm>
        </p:spPr>
        <p:txBody>
          <a:bodyPr/>
          <a:lstStyle/>
          <a:p>
            <a:pPr marL="0" indent="0">
              <a:buNone/>
            </a:pPr>
            <a:r>
              <a:rPr lang="sv-SE" sz="1000" dirty="0"/>
              <a:t>Ramavtalet stödjer er med strategiskt och operativt stöd före, under och efter upphandling och avtalstecknande. </a:t>
            </a:r>
          </a:p>
          <a:p>
            <a:pPr marL="0" indent="0">
              <a:buNone/>
            </a:pPr>
            <a:r>
              <a:rPr lang="sv-SE" sz="1000" dirty="0"/>
              <a:t>Antagna leverantörer ger kvalitativt stöd både genom rådgivning och granskning i ert arbete med avtalsefterlevnad, hållbara värdekedjor och hållbara investeringar och att motverka arbetslivskriminalitet. Genom att erbjuda relevanta tjänster, där leverantörerna bidrar både med kompetens, erfarenhet och verktyg för att genomföra kvalitativa uppföljningar och revisioner fyller ramavtalet en viktig funktion i ert  administrativa arbete med och i förlängningen även korrekta, säkra leveranser på upphandlade avtal</a:t>
            </a:r>
            <a:endParaRPr lang="sv-SE" sz="1000" b="1" dirty="0"/>
          </a:p>
          <a:p>
            <a:pPr marL="0" indent="0">
              <a:buNone/>
            </a:pPr>
            <a:endParaRPr lang="sv-SE" sz="1000" b="1" dirty="0"/>
          </a:p>
          <a:p>
            <a:pPr marL="0" indent="0">
              <a:buNone/>
            </a:pPr>
            <a:r>
              <a:rPr lang="sv-SE" sz="1000" b="1" dirty="0"/>
              <a:t>Anbudsområde 1 – Avtalsuppföljning</a:t>
            </a:r>
          </a:p>
          <a:p>
            <a:r>
              <a:rPr lang="sv-SE" sz="1000" dirty="0"/>
              <a:t>I anbudsområdet ingår granskning, samt strategisk och operativt stöd för uppföljning av exempelvis monetära avtalsvillkor, leverantörsprövning enligt LOU, uppföljning av juridiska avtalsvillkor, strategisk rådgivning, behovsanalys och kartläggning, utbildning till upphandlande myndighet avseende granskning, fördjupade utredningar vid misstankar om sanktionsbrott.</a:t>
            </a:r>
            <a:br>
              <a:rPr lang="sv-SE" sz="1000" dirty="0"/>
            </a:br>
            <a:endParaRPr lang="sv-SE" sz="1000" dirty="0"/>
          </a:p>
          <a:p>
            <a:pPr marL="0" indent="0">
              <a:buNone/>
            </a:pPr>
            <a:r>
              <a:rPr lang="sv-SE" sz="1000" b="1" dirty="0"/>
              <a:t>Anbudsområde 2 – Hållbara värdekedjor och hållbara investeringar</a:t>
            </a:r>
          </a:p>
          <a:p>
            <a:r>
              <a:rPr lang="sv-SE" sz="1000" dirty="0"/>
              <a:t>I anbudsområdet ingår granskning, samt strategisk och operativt stöd för mänskliga rättigheter, arbetares rättigheter, miljön och affärsetik i leveranskedjor, i linje med FN:s vägledande principer för företag och mänskliga rättigheter, OECD:s riktlinjer om tillbörlig aktsamhet för ansvarsfullt företagande och Barnrättsprinciperna för företag mm. Anbudsområdet omfattar både kontors- och fabriksrevisioner, samt platsbesök.</a:t>
            </a:r>
            <a:br>
              <a:rPr lang="sv-SE" sz="1000" dirty="0"/>
            </a:br>
            <a:endParaRPr lang="sv-SE" sz="1000" dirty="0"/>
          </a:p>
          <a:p>
            <a:pPr marL="0" indent="0">
              <a:buNone/>
            </a:pPr>
            <a:r>
              <a:rPr lang="sv-SE" sz="1050" b="1" dirty="0"/>
              <a:t>Anbudsområde 4 – Arbetslivskriminalitet </a:t>
            </a:r>
            <a:br>
              <a:rPr lang="sv-SE" sz="1050" b="1" dirty="0"/>
            </a:br>
            <a:r>
              <a:rPr lang="sv-SE" sz="300" b="1" dirty="0"/>
              <a:t> </a:t>
            </a:r>
          </a:p>
          <a:p>
            <a:r>
              <a:rPr lang="sv-SE" sz="1050" dirty="0"/>
              <a:t>Anbudsområdet innefattar granskning av arbetsrättsliga villkor, arbetsmiljö och arbetslivskriminalitet inom branscher med höga risker för arbetslivskriminalitet exempelvis inom bygg- och städbranschen. Detta innefattar bl.a. oannonserade arbetsplatsbesök, utredningar avseende utländska företag m.m.</a:t>
            </a:r>
            <a:endParaRPr lang="sv-SE" sz="1000" dirty="0"/>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25918" y="1444702"/>
            <a:ext cx="4775398"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a:xfrm>
            <a:off x="5516228" y="1759714"/>
            <a:ext cx="4775398" cy="1656575"/>
          </a:xfrm>
        </p:spPr>
        <p:txBody>
          <a:bodyPr/>
          <a:lstStyle/>
          <a:p>
            <a:pPr marL="171450" indent="-171450">
              <a:buFont typeface="Arial" panose="020B0604020202020204" pitchFamily="34" charset="0"/>
              <a:buChar char="•"/>
            </a:pPr>
            <a:r>
              <a:rPr lang="sv-SE" sz="1000" dirty="0"/>
              <a:t>För både kunden och granskad leverantör kan det vara att föredra att flera hållbarhetsaspekter följs upp i samma avrop och från samma ramavtalsleverantör. Det är därför möjligt att avropa vissa hållbarhetaspekter från flera anbudsområden.</a:t>
            </a:r>
          </a:p>
          <a:p>
            <a:pPr marL="355600" lvl="1" indent="-171450"/>
            <a:r>
              <a:rPr lang="sv-SE" sz="1000" dirty="0"/>
              <a:t>Kontroll av arbetsrättsliga villkor (lön, semester och arbetstid), kan avropas i anbudsområde 2 och men ingår även som en del i anbudsområde 4.</a:t>
            </a:r>
          </a:p>
          <a:p>
            <a:pPr marL="355600" lvl="1" indent="-171450"/>
            <a:r>
              <a:rPr lang="sv-SE" sz="1000" dirty="0"/>
              <a:t> Kontroll av uteslutningsgrunder enligt LOU, samt utredning av sanktionsbrott, kan ingå både i anbudsområde 1 delområde </a:t>
            </a:r>
            <a:r>
              <a:rPr lang="sv-SE" sz="1000" dirty="0" err="1"/>
              <a:t>Forensic</a:t>
            </a:r>
            <a:r>
              <a:rPr lang="sv-SE" sz="1000" dirty="0"/>
              <a:t> m.m., samt i anbudsområde 4. Arbetslivskriminalitet. Dvs. </a:t>
            </a:r>
            <a:r>
              <a:rPr lang="sv-SE" sz="1000"/>
              <a:t>forensicdelar</a:t>
            </a:r>
            <a:r>
              <a:rPr lang="sv-SE" sz="1000" dirty="0"/>
              <a:t> ingår i både anbudsområde 1 och 4. </a:t>
            </a:r>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16228" y="3573160"/>
            <a:ext cx="4789933" cy="309309"/>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a:xfrm>
            <a:off x="5516229" y="3882469"/>
            <a:ext cx="4799622" cy="2402921"/>
          </a:xfrm>
        </p:spPr>
        <p:txBody>
          <a:bodyPr/>
          <a:lstStyle/>
          <a:p>
            <a:pPr marL="0" indent="0">
              <a:lnSpc>
                <a:spcPct val="115000"/>
              </a:lnSpc>
              <a:spcAft>
                <a:spcPts val="1000"/>
              </a:spcAft>
              <a:buNone/>
            </a:pPr>
            <a:r>
              <a:rPr lang="sv-SE" sz="1000" b="1" dirty="0">
                <a:effectLst/>
                <a:latin typeface="Corbel" panose="020B0503020204020204" pitchFamily="34" charset="0"/>
                <a:ea typeface="Times New Roman" panose="02020603050405020304" pitchFamily="18" charset="0"/>
                <a:cs typeface="Calibri Light" panose="020F0302020204030204" pitchFamily="34" charset="0"/>
              </a:rPr>
              <a:t>Genom våra kravställningar i upphandlingen uppnås följande hållbarhetsnyttor:</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Arbetsmiljö</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bedriva ett systematiskt arbetsmiljöarbete enligt AFS 2001:1 som omfattar fysiska, psykologiska och sociala förhållanden. </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Lika rättigheter och möjligheter</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aktiva åtgärder enligt diskrimineringslagen</a:t>
            </a:r>
            <a:r>
              <a:rPr lang="sv-SE" sz="1000" dirty="0">
                <a:solidFill>
                  <a:srgbClr val="FAB837"/>
                </a:solidFill>
                <a:effectLst/>
                <a:latin typeface="Corbel" panose="020B0503020204020204" pitchFamily="34" charset="0"/>
                <a:ea typeface="Times New Roman" panose="02020603050405020304" pitchFamily="18" charset="0"/>
                <a:cs typeface="Calibri Light" panose="020F0302020204030204" pitchFamily="34" charset="0"/>
              </a:rPr>
              <a:t>. </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Klimatpåverkan</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ha en policy kring hur resor inom uppdragen sker med lägsta möjliga klimatpåverkan.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på begäran av upphandlande myndighet redovisa statistik kring de resor som har gjorts inom uppdraget.</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Ekonomisk brottslighet</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förebyggande åtgärder mot korruption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endParaRPr lang="sv-SE" dirty="0"/>
          </a:p>
        </p:txBody>
      </p:sp>
      <p:pic>
        <p:nvPicPr>
          <p:cNvPr id="6" name="Platshållare för bild 5" descr="En bild som visar text, Teckensnitt, logotyp, Grafik&#10;&#10;Automatiskt genererad beskrivning">
            <a:extLst>
              <a:ext uri="{FF2B5EF4-FFF2-40B4-BE49-F238E27FC236}">
                <a16:creationId xmlns:a16="http://schemas.microsoft.com/office/drawing/2014/main" id="{9891B7E1-E174-3A55-B13C-E9D9C142766F}"/>
              </a:ext>
            </a:extLst>
          </p:cNvPr>
          <p:cNvPicPr>
            <a:picLocks noGrp="1" noChangeAspect="1"/>
          </p:cNvPicPr>
          <p:nvPr>
            <p:ph type="pic" sz="quarter" idx="25"/>
          </p:nvPr>
        </p:nvPicPr>
        <p:blipFill>
          <a:blip r:embed="rId2">
            <a:extLst>
              <a:ext uri="{28A0092B-C50C-407E-A947-70E740481C1C}">
                <a14:useLocalDpi xmlns:a14="http://schemas.microsoft.com/office/drawing/2010/main" val="0"/>
              </a:ext>
            </a:extLst>
          </a:blip>
          <a:srcRect l="289" r="289"/>
          <a:stretch>
            <a:fillRect/>
          </a:stretch>
        </p:blipFill>
        <p:spPr/>
      </p:pic>
      <p:pic>
        <p:nvPicPr>
          <p:cNvPr id="9" name="Platshållare för bild 8" descr="En bild som visar text, Teckensnitt, Grafik, logotyp&#10;&#10;Automatiskt genererad beskrivning">
            <a:extLst>
              <a:ext uri="{FF2B5EF4-FFF2-40B4-BE49-F238E27FC236}">
                <a16:creationId xmlns:a16="http://schemas.microsoft.com/office/drawing/2014/main" id="{DC772EC9-D635-F365-3C12-0F2FCA0B4B0F}"/>
              </a:ext>
            </a:extLst>
          </p:cNvPr>
          <p:cNvPicPr>
            <a:picLocks noGrp="1" noChangeAspect="1"/>
          </p:cNvPicPr>
          <p:nvPr>
            <p:ph type="pic" sz="quarter" idx="26"/>
          </p:nvPr>
        </p:nvPicPr>
        <p:blipFill>
          <a:blip r:embed="rId3">
            <a:extLst>
              <a:ext uri="{28A0092B-C50C-407E-A947-70E740481C1C}">
                <a14:useLocalDpi xmlns:a14="http://schemas.microsoft.com/office/drawing/2010/main" val="0"/>
              </a:ext>
            </a:extLst>
          </a:blip>
          <a:srcRect t="289" b="289"/>
          <a:stretch>
            <a:fillRect/>
          </a:stretch>
        </p:blipFill>
        <p:spPr/>
      </p:pic>
      <p:pic>
        <p:nvPicPr>
          <p:cNvPr id="30" name="Platshållare för bild 29" descr="En bild som visar text, Grafik, Teckensnitt, logotyp&#10;&#10;Automatiskt genererad beskrivning">
            <a:extLst>
              <a:ext uri="{FF2B5EF4-FFF2-40B4-BE49-F238E27FC236}">
                <a16:creationId xmlns:a16="http://schemas.microsoft.com/office/drawing/2014/main" id="{A31155B2-6E65-5943-A5B7-1BC340151AA4}"/>
              </a:ext>
            </a:extLst>
          </p:cNvPr>
          <p:cNvPicPr>
            <a:picLocks noGrp="1" noChangeAspect="1"/>
          </p:cNvPicPr>
          <p:nvPr>
            <p:ph type="pic" sz="quarter" idx="27"/>
          </p:nvPr>
        </p:nvPicPr>
        <p:blipFill>
          <a:blip r:embed="rId4">
            <a:extLst>
              <a:ext uri="{28A0092B-C50C-407E-A947-70E740481C1C}">
                <a14:useLocalDpi xmlns:a14="http://schemas.microsoft.com/office/drawing/2010/main" val="0"/>
              </a:ext>
            </a:extLst>
          </a:blip>
          <a:srcRect/>
          <a:stretch>
            <a:fillRect/>
          </a:stretch>
        </p:blipFill>
        <p:spPr/>
      </p:pic>
      <p:pic>
        <p:nvPicPr>
          <p:cNvPr id="32" name="Platshållare för bild 31" descr="En bild som visar text, Teckensnitt, logotyp, Grafik&#10;&#10;Automatiskt genererad beskrivning">
            <a:extLst>
              <a:ext uri="{FF2B5EF4-FFF2-40B4-BE49-F238E27FC236}">
                <a16:creationId xmlns:a16="http://schemas.microsoft.com/office/drawing/2014/main" id="{AC01B0FE-BF48-496D-2DD8-5D4DA11BA985}"/>
              </a:ext>
            </a:extLst>
          </p:cNvPr>
          <p:cNvPicPr>
            <a:picLocks noGrp="1" noChangeAspect="1"/>
          </p:cNvPicPr>
          <p:nvPr>
            <p:ph type="pic" sz="quarter" idx="28"/>
          </p:nvPr>
        </p:nvPicPr>
        <p:blipFill>
          <a:blip r:embed="rId5">
            <a:extLst>
              <a:ext uri="{28A0092B-C50C-407E-A947-70E740481C1C}">
                <a14:useLocalDpi xmlns:a14="http://schemas.microsoft.com/office/drawing/2010/main" val="0"/>
              </a:ext>
            </a:extLst>
          </a:blip>
          <a:srcRect/>
          <a:stretch>
            <a:fillRect/>
          </a:stretch>
        </p:blipFill>
        <p:spPr/>
      </p:pic>
      <p:pic>
        <p:nvPicPr>
          <p:cNvPr id="36" name="Platshållare för bild 35" descr="En bild som visar text, Teckensnitt, Grafik, logotyp&#10;&#10;Automatiskt genererad beskrivning">
            <a:extLst>
              <a:ext uri="{FF2B5EF4-FFF2-40B4-BE49-F238E27FC236}">
                <a16:creationId xmlns:a16="http://schemas.microsoft.com/office/drawing/2014/main" id="{9F0D9F5D-AEC9-370B-8491-1CB683472C90}"/>
              </a:ext>
            </a:extLst>
          </p:cNvPr>
          <p:cNvPicPr>
            <a:picLocks noGrp="1" noChangeAspect="1"/>
          </p:cNvPicPr>
          <p:nvPr>
            <p:ph type="pic" sz="quarter" idx="29"/>
          </p:nvPr>
        </p:nvPicPr>
        <p:blipFill>
          <a:blip r:embed="rId6">
            <a:extLst>
              <a:ext uri="{28A0092B-C50C-407E-A947-70E740481C1C}">
                <a14:useLocalDpi xmlns:a14="http://schemas.microsoft.com/office/drawing/2010/main" val="0"/>
              </a:ext>
            </a:extLst>
          </a:blip>
          <a:srcRect l="147" r="147"/>
          <a:stretch>
            <a:fillRect/>
          </a:stretch>
        </p:blipFill>
        <p:spPr/>
      </p:pic>
      <p:pic>
        <p:nvPicPr>
          <p:cNvPr id="38" name="Platshållare för bild 37" descr="En bild som visar fågel, text, design&#10;&#10;Automatiskt genererad beskrivning">
            <a:extLst>
              <a:ext uri="{FF2B5EF4-FFF2-40B4-BE49-F238E27FC236}">
                <a16:creationId xmlns:a16="http://schemas.microsoft.com/office/drawing/2014/main" id="{A511DF31-6762-9E8C-732D-744A9379532B}"/>
              </a:ext>
            </a:extLst>
          </p:cNvPr>
          <p:cNvPicPr>
            <a:picLocks noGrp="1" noChangeAspect="1"/>
          </p:cNvPicPr>
          <p:nvPr>
            <p:ph type="pic" sz="quarter" idx="30"/>
          </p:nvPr>
        </p:nvPicPr>
        <p:blipFill>
          <a:blip r:embed="rId7">
            <a:extLst>
              <a:ext uri="{28A0092B-C50C-407E-A947-70E740481C1C}">
                <a14:useLocalDpi xmlns:a14="http://schemas.microsoft.com/office/drawing/2010/main" val="0"/>
              </a:ext>
            </a:extLst>
          </a:blip>
          <a:srcRect/>
          <a:stretch>
            <a:fillRect/>
          </a:stretch>
        </p:blipFill>
        <p:spPr/>
      </p:pic>
      <p:sp>
        <p:nvSpPr>
          <p:cNvPr id="3" name="Rubrik 13">
            <a:extLst>
              <a:ext uri="{FF2B5EF4-FFF2-40B4-BE49-F238E27FC236}">
                <a16:creationId xmlns:a16="http://schemas.microsoft.com/office/drawing/2014/main" id="{5A44DBE4-CFD2-30F1-D2EA-C68606EB33B5}"/>
              </a:ext>
            </a:extLst>
          </p:cNvPr>
          <p:cNvSpPr>
            <a:spLocks noGrp="1"/>
          </p:cNvSpPr>
          <p:nvPr>
            <p:ph type="title"/>
          </p:nvPr>
        </p:nvSpPr>
        <p:spPr>
          <a:xfrm>
            <a:off x="1624013" y="433388"/>
            <a:ext cx="8572500" cy="898525"/>
          </a:xfrm>
        </p:spPr>
        <p:txBody>
          <a:bodyPr/>
          <a:lstStyle/>
          <a:p>
            <a:r>
              <a:rPr lang="sv-SE" dirty="0"/>
              <a:t>Granskning- och rådgivningstjänster 2022</a:t>
            </a:r>
          </a:p>
        </p:txBody>
      </p:sp>
      <p:pic>
        <p:nvPicPr>
          <p:cNvPr id="4" name="Platshållare för bild 3">
            <a:extLst>
              <a:ext uri="{FF2B5EF4-FFF2-40B4-BE49-F238E27FC236}">
                <a16:creationId xmlns:a16="http://schemas.microsoft.com/office/drawing/2014/main" id="{2D029E7A-B1DA-F12C-5216-581091DB9800}"/>
              </a:ext>
            </a:extLst>
          </p:cNvPr>
          <p:cNvPicPr>
            <a:picLocks noGrp="1" noChangeAspect="1"/>
          </p:cNvPicPr>
          <p:nvPr>
            <p:ph type="pic" sz="quarter" idx="42"/>
          </p:nvPr>
        </p:nvPicPr>
        <p:blipFill>
          <a:blip r:embed="rId8">
            <a:extLst>
              <a:ext uri="{96DAC541-7B7A-43D3-8B79-37D633B846F1}">
                <asvg:svgBlip xmlns:asvg="http://schemas.microsoft.com/office/drawing/2016/SVG/main" r:embed="rId9"/>
              </a:ext>
            </a:extLst>
          </a:blip>
          <a:srcRect l="88" r="88"/>
          <a:stretch>
            <a:fillRect/>
          </a:stretch>
        </p:blipFill>
        <p:spPr>
          <a:xfrm>
            <a:off x="576263" y="428625"/>
            <a:ext cx="898525" cy="900113"/>
          </a:xfrm>
          <a:prstGeom prst="rect">
            <a:avLst/>
          </a:prstGeom>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mall.potx" id="{18ACA0A4-90AA-4935-B79A-899304D2EE78}" vid="{A404F9E9-3AFB-454B-821F-B7AF73B5333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D4ABDA6A-1F6C-4B42-8544-08E5AE6AC91F}">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17798c2e-8ec6-411a-92bf-42cada8c5360"/>
  </ds:schemaRefs>
</ds:datastoreItem>
</file>

<file path=docProps/app.xml><?xml version="1.0" encoding="utf-8"?>
<Properties xmlns="http://schemas.openxmlformats.org/officeDocument/2006/extended-properties" xmlns:vt="http://schemas.openxmlformats.org/officeDocument/2006/docPropsVTypes">
  <Template>Avtalskort mall_MASTER</Template>
  <TotalTime>759</TotalTime>
  <Words>876</Words>
  <Application>Microsoft Office PowerPoint</Application>
  <PresentationFormat>Bredbild</PresentationFormat>
  <Paragraphs>89</Paragraphs>
  <Slides>3</Slides>
  <Notes>0</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Corbel</vt:lpstr>
      <vt:lpstr>Adda - Inköprscentral</vt:lpstr>
      <vt:lpstr>PowerPoint-presentation</vt:lpstr>
      <vt:lpstr>Granskning- och rådgivningstjänster 2022</vt:lpstr>
      <vt:lpstr>Granskning- och rådgivningstjänster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Broniarczyk Emilia</dc:creator>
  <cp:lastModifiedBy>Anseus Viktor</cp:lastModifiedBy>
  <cp:revision>41</cp:revision>
  <dcterms:created xsi:type="dcterms:W3CDTF">2023-07-14T07:24:36Z</dcterms:created>
  <dcterms:modified xsi:type="dcterms:W3CDTF">2023-09-25T07:19:14Z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