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7" r:id="rId4"/>
    <p:sldId id="259" r:id="rId5"/>
    <p:sldId id="270" r:id="rId6"/>
    <p:sldId id="261" r:id="rId7"/>
    <p:sldId id="262" r:id="rId8"/>
    <p:sldId id="271" r:id="rId9"/>
    <p:sldId id="266" r:id="rId10"/>
  </p:sldIdLst>
  <p:sldSz cx="9144000" cy="6858000" type="screen4x3"/>
  <p:notesSz cx="6858000" cy="9144000"/>
  <p:custDataLst>
    <p:tags r:id="rId12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3" d="100"/>
          <a:sy n="113" d="100"/>
        </p:scale>
        <p:origin x="145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91ACCB-241C-49BD-BD5F-ACCC0D3CFF6D}" type="datetimeFigureOut">
              <a:rPr lang="sv-SE" smtClean="0"/>
              <a:t>2017-04-11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3E4DB-3E84-474E-AA9C-8D72DD9FED0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3452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-10633" y="1076803"/>
            <a:ext cx="54000" cy="525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96433" y="1822069"/>
            <a:ext cx="7745818" cy="953029"/>
          </a:xfrm>
        </p:spPr>
        <p:txBody>
          <a:bodyPr lIns="0">
            <a:no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13985" y="2858723"/>
            <a:ext cx="7728266" cy="1752600"/>
          </a:xfrm>
        </p:spPr>
        <p:txBody>
          <a:bodyPr/>
          <a:lstStyle>
            <a:lvl1pPr marL="0" indent="0" algn="l">
              <a:buNone/>
              <a:defRPr i="1">
                <a:solidFill>
                  <a:srgbClr val="829CA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7" y="6519003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01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08" y="6516864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02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ack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-10633" y="1076805"/>
            <a:ext cx="9165266" cy="5246687"/>
          </a:xfrm>
          <a:prstGeom prst="rect">
            <a:avLst/>
          </a:prstGeom>
          <a:solidFill>
            <a:srgbClr val="C6D3D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/>
          <p:cNvSpPr txBox="1"/>
          <p:nvPr/>
        </p:nvSpPr>
        <p:spPr>
          <a:xfrm>
            <a:off x="611560" y="1586268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 smtClean="0">
                <a:solidFill>
                  <a:srgbClr val="6D8D9F"/>
                </a:solidFill>
              </a:rPr>
              <a:t>Tack!</a:t>
            </a:r>
            <a:endParaRPr lang="sv-SE" sz="4800" dirty="0">
              <a:solidFill>
                <a:srgbClr val="6D8D9F"/>
              </a:solidFill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623134" y="2319404"/>
            <a:ext cx="45969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 smtClean="0">
                <a:solidFill>
                  <a:schemeClr val="accent1"/>
                </a:solidFill>
              </a:rPr>
              <a:t>www.sklkommentus.se/inkopscentral</a:t>
            </a:r>
            <a:endParaRPr lang="sv-SE" sz="2000" dirty="0">
              <a:solidFill>
                <a:schemeClr val="accent1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-10633" y="1076803"/>
            <a:ext cx="54000" cy="525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7" y="6519003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41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 Inköpscen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0" y="1087439"/>
            <a:ext cx="9144000" cy="5241080"/>
          </a:xfrm>
          <a:prstGeom prst="rect">
            <a:avLst/>
          </a:prstGeom>
        </p:spPr>
      </p:pic>
      <p:sp>
        <p:nvSpPr>
          <p:cNvPr id="11" name="Rektangel 10"/>
          <p:cNvSpPr/>
          <p:nvPr/>
        </p:nvSpPr>
        <p:spPr>
          <a:xfrm>
            <a:off x="-1249" y="1084635"/>
            <a:ext cx="9148748" cy="5262899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/>
          <p:cNvSpPr/>
          <p:nvPr/>
        </p:nvSpPr>
        <p:spPr>
          <a:xfrm>
            <a:off x="-10633" y="1076803"/>
            <a:ext cx="54000" cy="525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13985" y="2858723"/>
            <a:ext cx="7728266" cy="1752600"/>
          </a:xfrm>
        </p:spPr>
        <p:txBody>
          <a:bodyPr/>
          <a:lstStyle>
            <a:lvl1pPr marL="0" indent="0" algn="l">
              <a:buNone/>
              <a:defRPr i="1">
                <a:solidFill>
                  <a:srgbClr val="829CA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7" y="6519003"/>
            <a:ext cx="1966480" cy="169200"/>
          </a:xfrm>
          <a:prstGeom prst="rect">
            <a:avLst/>
          </a:prstGeom>
        </p:spPr>
      </p:pic>
      <p:sp>
        <p:nvSpPr>
          <p:cNvPr id="16" name="textruta 15"/>
          <p:cNvSpPr txBox="1"/>
          <p:nvPr/>
        </p:nvSpPr>
        <p:spPr>
          <a:xfrm>
            <a:off x="715467" y="1938079"/>
            <a:ext cx="8280920" cy="784830"/>
          </a:xfrm>
          <a:prstGeom prst="rect">
            <a:avLst/>
          </a:prstGeom>
          <a:noFill/>
        </p:spPr>
        <p:txBody>
          <a:bodyPr wrap="square" lIns="0" tIns="0" rtlCol="0">
            <a:spAutoFit/>
          </a:bodyPr>
          <a:lstStyle/>
          <a:p>
            <a:r>
              <a:rPr lang="sv-SE" sz="4800" dirty="0" smtClean="0">
                <a:latin typeface="+mj-lt"/>
              </a:rPr>
              <a:t>SKL</a:t>
            </a:r>
            <a:r>
              <a:rPr lang="sv-SE" sz="4800" baseline="0" dirty="0" smtClean="0">
                <a:latin typeface="+mj-lt"/>
              </a:rPr>
              <a:t> Kommentus Inköpscentral</a:t>
            </a:r>
            <a:endParaRPr lang="sv-SE" sz="4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664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7467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och text">
    <p:bg>
      <p:bgPr>
        <a:solidFill>
          <a:srgbClr val="C6D3DA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3"/>
          </p:nvPr>
        </p:nvSpPr>
        <p:spPr>
          <a:xfrm>
            <a:off x="2244278" y="-10633"/>
            <a:ext cx="4680000" cy="252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2" name="Platshållare för text 21"/>
          <p:cNvSpPr>
            <a:spLocks noGrp="1"/>
          </p:cNvSpPr>
          <p:nvPr>
            <p:ph type="body" sz="quarter" idx="14"/>
          </p:nvPr>
        </p:nvSpPr>
        <p:spPr>
          <a:xfrm>
            <a:off x="712788" y="2860675"/>
            <a:ext cx="7729463" cy="3242413"/>
          </a:xfrm>
        </p:spPr>
        <p:txBody>
          <a:bodyPr/>
          <a:lstStyle>
            <a:lvl2pPr marL="552450" indent="-244475">
              <a:defRPr/>
            </a:lvl2pPr>
            <a:lvl3pPr marL="812800" indent="-242888">
              <a:defRPr/>
            </a:lvl3pPr>
            <a:lvl4pPr marL="1068388" indent="-255588">
              <a:defRPr/>
            </a:lvl4pPr>
            <a:lvl5pPr marL="1314450" indent="-230188"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08" y="6516864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81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-10634" y="1076805"/>
            <a:ext cx="9165267" cy="5246687"/>
          </a:xfrm>
          <a:prstGeom prst="rect">
            <a:avLst/>
          </a:prstGeom>
          <a:solidFill>
            <a:srgbClr val="C6D3D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1680" y="1812925"/>
            <a:ext cx="7730571" cy="972805"/>
          </a:xfrm>
        </p:spPr>
        <p:txBody>
          <a:bodyPr lIns="0" anchor="t">
            <a:normAutofit/>
          </a:bodyPr>
          <a:lstStyle>
            <a:lvl1pPr algn="l">
              <a:defRPr sz="4800" b="0" i="1" cap="none" baseline="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11680" y="2871779"/>
            <a:ext cx="7730571" cy="1742751"/>
          </a:xfrm>
        </p:spPr>
        <p:txBody>
          <a:bodyPr anchor="t"/>
          <a:lstStyle>
            <a:lvl1pPr marL="0" indent="0">
              <a:buNone/>
              <a:defRPr sz="2000" i="1">
                <a:solidFill>
                  <a:srgbClr val="829CAA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Rektangel 9"/>
          <p:cNvSpPr/>
          <p:nvPr/>
        </p:nvSpPr>
        <p:spPr>
          <a:xfrm>
            <a:off x="-10633" y="1076803"/>
            <a:ext cx="54000" cy="525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467" y="6519003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87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01749" y="1306481"/>
            <a:ext cx="3753294" cy="47966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88958" y="1306481"/>
            <a:ext cx="3753293" cy="47966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97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och faktaruta">
    <p:bg>
      <p:bgPr>
        <a:solidFill>
          <a:srgbClr val="C6D3DA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712787" y="-10633"/>
            <a:ext cx="3636000" cy="6333646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3" name="Rektangel 12"/>
          <p:cNvSpPr/>
          <p:nvPr/>
        </p:nvSpPr>
        <p:spPr>
          <a:xfrm>
            <a:off x="4572000" y="1076805"/>
            <a:ext cx="3852000" cy="33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Platshållare för text 17"/>
          <p:cNvSpPr>
            <a:spLocks noGrp="1"/>
          </p:cNvSpPr>
          <p:nvPr>
            <p:ph type="body" sz="quarter" idx="14"/>
          </p:nvPr>
        </p:nvSpPr>
        <p:spPr>
          <a:xfrm>
            <a:off x="4756803" y="1206814"/>
            <a:ext cx="3450851" cy="3021372"/>
          </a:xfrm>
        </p:spPr>
        <p:txBody>
          <a:bodyPr/>
          <a:lstStyle>
            <a:lvl1pPr marL="233363" indent="-233363">
              <a:spcBef>
                <a:spcPts val="2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>
              <a:spcBef>
                <a:spcPts val="200"/>
              </a:spcBef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spcBef>
                <a:spcPts val="200"/>
              </a:spcBef>
              <a:buClr>
                <a:schemeClr val="bg1"/>
              </a:buClr>
              <a:defRPr sz="1400">
                <a:solidFill>
                  <a:schemeClr val="bg1"/>
                </a:solidFill>
              </a:defRPr>
            </a:lvl3pPr>
            <a:lvl4pPr>
              <a:spcBef>
                <a:spcPts val="200"/>
              </a:spcBef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>
              <a:spcBef>
                <a:spcPts val="200"/>
              </a:spcBef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08" y="6516864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88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2392" y="178940"/>
            <a:ext cx="7729859" cy="7668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01748" y="1311820"/>
            <a:ext cx="3753294" cy="5382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rgbClr val="6D8D9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701749" y="2199478"/>
            <a:ext cx="3753294" cy="390361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98193" y="1311820"/>
            <a:ext cx="3744058" cy="54887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rgbClr val="6D8D9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88959" y="2196141"/>
            <a:ext cx="3742660" cy="390694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cxnSp>
        <p:nvCxnSpPr>
          <p:cNvPr id="19" name="Rak 18"/>
          <p:cNvCxnSpPr/>
          <p:nvPr/>
        </p:nvCxnSpPr>
        <p:spPr>
          <a:xfrm>
            <a:off x="712788" y="1909563"/>
            <a:ext cx="3747095" cy="0"/>
          </a:xfrm>
          <a:prstGeom prst="line">
            <a:avLst/>
          </a:prstGeom>
          <a:ln w="3175">
            <a:solidFill>
              <a:srgbClr val="6D8D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>
            <a:off x="4699340" y="1913101"/>
            <a:ext cx="3747095" cy="0"/>
          </a:xfrm>
          <a:prstGeom prst="line">
            <a:avLst/>
          </a:prstGeom>
          <a:ln w="3175">
            <a:solidFill>
              <a:srgbClr val="6D8D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46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6" name="Rektangel 5"/>
          <p:cNvSpPr/>
          <p:nvPr/>
        </p:nvSpPr>
        <p:spPr>
          <a:xfrm>
            <a:off x="698350" y="231244"/>
            <a:ext cx="54000" cy="6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08" y="6516864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68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8"/>
          <p:cNvSpPr/>
          <p:nvPr/>
        </p:nvSpPr>
        <p:spPr>
          <a:xfrm>
            <a:off x="-10633" y="1076804"/>
            <a:ext cx="9154634" cy="5249567"/>
          </a:xfrm>
          <a:prstGeom prst="rect">
            <a:avLst/>
          </a:prstGeom>
          <a:solidFill>
            <a:srgbClr val="C6D3D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ktangel 16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13981" y="168252"/>
            <a:ext cx="7728270" cy="767413"/>
          </a:xfrm>
          <a:prstGeom prst="rect">
            <a:avLst/>
          </a:prstGeom>
        </p:spPr>
        <p:txBody>
          <a:bodyPr vert="horz" lIns="234000" tIns="36000" rIns="91440" bIns="3600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01759" y="1302477"/>
            <a:ext cx="7740492" cy="4800611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698350" y="231244"/>
            <a:ext cx="54000" cy="6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08" y="6516864"/>
            <a:ext cx="1966480" cy="1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08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6D8D9F"/>
          </a:solidFill>
          <a:latin typeface="+mj-lt"/>
          <a:ea typeface="+mj-ea"/>
          <a:cs typeface="+mj-cs"/>
        </a:defRPr>
      </a:lvl1pPr>
    </p:titleStyle>
    <p:bodyStyle>
      <a:lvl1pPr marL="255588" indent="-255588" algn="l" defTabSz="914400" rtl="0" eaLnBrk="1" latinLnBrk="0" hangingPunct="1">
        <a:spcBef>
          <a:spcPts val="0"/>
        </a:spcBef>
        <a:spcAft>
          <a:spcPts val="850"/>
        </a:spcAft>
        <a:buClr>
          <a:srgbClr val="829CAA"/>
        </a:buClr>
        <a:buFont typeface="Corbel" panose="020B0503020204020204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66700" algn="l" defTabSz="914400" rtl="0" eaLnBrk="1" latinLnBrk="0" hangingPunct="1">
        <a:spcBef>
          <a:spcPts val="0"/>
        </a:spcBef>
        <a:spcAft>
          <a:spcPts val="560"/>
        </a:spcAft>
        <a:buClr>
          <a:srgbClr val="829CAA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6288" indent="-230188" algn="l" defTabSz="808038" rtl="0" eaLnBrk="1" latinLnBrk="0" hangingPunct="1">
        <a:spcBef>
          <a:spcPts val="0"/>
        </a:spcBef>
        <a:spcAft>
          <a:spcPts val="560"/>
        </a:spcAft>
        <a:buClr>
          <a:srgbClr val="829CAA"/>
        </a:buClr>
        <a:buFont typeface="Corbel" panose="020B0503020204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5525" indent="-233363" algn="l" defTabSz="914400" rtl="0" eaLnBrk="1" latinLnBrk="0" hangingPunct="1">
        <a:spcBef>
          <a:spcPts val="0"/>
        </a:spcBef>
        <a:spcAft>
          <a:spcPts val="560"/>
        </a:spcAft>
        <a:buClr>
          <a:srgbClr val="829CAA"/>
        </a:buClr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1113" indent="-239713" algn="l" defTabSz="914400" rtl="0" eaLnBrk="1" latinLnBrk="0" hangingPunct="1">
        <a:spcBef>
          <a:spcPts val="0"/>
        </a:spcBef>
        <a:spcAft>
          <a:spcPts val="560"/>
        </a:spcAft>
        <a:buClr>
          <a:srgbClr val="829CAA"/>
        </a:buClr>
        <a:buFont typeface="Corbel" panose="020B0503020204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ski-kundsupport@sklkommentus.se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ski-kundsupport@sklkommentus.se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rubri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z="2400" dirty="0" smtClean="0"/>
              <a:t>Dynamiskt inköpssystem för bränslepellets </a:t>
            </a:r>
            <a:r>
              <a:rPr lang="sv-SE" sz="2400" dirty="0"/>
              <a:t>i </a:t>
            </a:r>
            <a:r>
              <a:rPr lang="sv-SE" sz="2400" dirty="0" smtClean="0"/>
              <a:t>korthet</a:t>
            </a:r>
          </a:p>
          <a:p>
            <a:endParaRPr lang="sv-SE" dirty="0"/>
          </a:p>
          <a:p>
            <a:r>
              <a:rPr lang="sv-SE" dirty="0" smtClean="0"/>
              <a:t>Bränslepellets 2016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7290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Syfte och mål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Syftet </a:t>
            </a:r>
            <a:r>
              <a:rPr lang="sv-SE" dirty="0" smtClean="0"/>
              <a:t>är </a:t>
            </a:r>
            <a:r>
              <a:rPr lang="sv-SE" dirty="0"/>
              <a:t>att upphandlande myndigheter (UM) inom kommunal och </a:t>
            </a:r>
            <a:r>
              <a:rPr lang="sv-SE" dirty="0" smtClean="0"/>
              <a:t>landstingskommunal sektor </a:t>
            </a:r>
            <a:r>
              <a:rPr lang="sv-SE" dirty="0"/>
              <a:t>- samt statliga upphandlande myndigheter - ska kunna upphandla bulkleverans av </a:t>
            </a:r>
            <a:r>
              <a:rPr lang="sv-SE" dirty="0" smtClean="0"/>
              <a:t>bränslepellets.</a:t>
            </a:r>
          </a:p>
          <a:p>
            <a:r>
              <a:rPr lang="sv-SE" dirty="0" smtClean="0"/>
              <a:t>Enkelt att avropa – SKI hanterar samtliga specifika avrop</a:t>
            </a:r>
          </a:p>
          <a:p>
            <a:r>
              <a:rPr lang="sv-SE" dirty="0" smtClean="0"/>
              <a:t>Dynamiskt inköpssystem (DIS) skapar flexibilitet för både UM och leverantörer</a:t>
            </a:r>
          </a:p>
          <a:p>
            <a:r>
              <a:rPr lang="sv-SE" dirty="0" smtClean="0"/>
              <a:t>DIS skapar förutsättningar för ökad priskonkurrens, vilket bör leda till bättre priser för UM</a:t>
            </a:r>
          </a:p>
          <a:p>
            <a:r>
              <a:rPr lang="sv-SE" dirty="0" smtClean="0"/>
              <a:t> Möjlighet för UM att väga in miljöfaktorer i utvärderingen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39268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Omfattning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Omfattar både pellets för fastighetsuppvärmning och för industriellt </a:t>
            </a:r>
            <a:r>
              <a:rPr lang="sv-SE" sz="2400" dirty="0" smtClean="0"/>
              <a:t>bruk, inklusive transport till UM:s förbrukningsställe.</a:t>
            </a:r>
          </a:p>
          <a:p>
            <a:r>
              <a:rPr lang="sv-SE" sz="2400" dirty="0" smtClean="0"/>
              <a:t>Geografisk omfattning: hela landet.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8384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Upphandlingen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 smtClean="0"/>
              <a:t>Sveriges första DIS</a:t>
            </a:r>
          </a:p>
          <a:p>
            <a:r>
              <a:rPr lang="sv-SE" sz="2400" dirty="0" smtClean="0"/>
              <a:t>Stort fokus har lagts på att tolka lagstiftningen (hur ska ett DIS genomföras i praktiken?), få tekniken (TendSign) på plats, samt att beskriva interna processer</a:t>
            </a:r>
          </a:p>
          <a:p>
            <a:r>
              <a:rPr lang="sv-SE" sz="2400" dirty="0" smtClean="0"/>
              <a:t>Leverantörs- och UM-information både om upphandlingen och om DIS</a:t>
            </a:r>
          </a:p>
          <a:p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767671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Leverantörer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 smtClean="0"/>
              <a:t>I DIS kan leverantörer kvalificeras när som helst under DIS löptid.</a:t>
            </a:r>
          </a:p>
          <a:p>
            <a:r>
              <a:rPr lang="sv-SE" sz="2400" dirty="0" smtClean="0"/>
              <a:t>Leverantörer kan också när som helst välja att lämna DIS</a:t>
            </a:r>
          </a:p>
          <a:p>
            <a:r>
              <a:rPr lang="sv-SE" sz="2400" dirty="0" smtClean="0"/>
              <a:t>Aktuell lista över leverantörer i DIS kommer alltid finnas på vår hemsid</a:t>
            </a:r>
            <a:r>
              <a:rPr lang="sv-SE" sz="2400" dirty="0"/>
              <a:t>a</a:t>
            </a:r>
            <a:endParaRPr lang="sv-SE" sz="2000" dirty="0" smtClean="0"/>
          </a:p>
          <a:p>
            <a:pPr lvl="1"/>
            <a:endParaRPr lang="sv-SE" sz="2000" dirty="0"/>
          </a:p>
          <a:p>
            <a:r>
              <a:rPr lang="sv-SE" sz="2400" dirty="0" smtClean="0"/>
              <a:t>Om du som UM saknar en eller flera lokala leverantörer inför en specifik upphandling – kontakta den/dem och be dem kvalificera sig för DIS innan den specifika upphandlingen annonseras.</a:t>
            </a:r>
          </a:p>
          <a:p>
            <a:endParaRPr lang="sv-SE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sv-SE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8316416" y="6445163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/>
              <a:t>7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08398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Här hittar du information om Bränslepellets 2016</a:t>
            </a: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7020272" y="2852936"/>
            <a:ext cx="202972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>
                <a:solidFill>
                  <a:schemeClr val="bg1">
                    <a:lumMod val="50000"/>
                  </a:schemeClr>
                </a:solidFill>
              </a:rPr>
              <a:t>På </a:t>
            </a:r>
            <a:r>
              <a:rPr lang="sv-SE" b="1" dirty="0" smtClean="0">
                <a:solidFill>
                  <a:schemeClr val="bg1">
                    <a:lumMod val="50000"/>
                  </a:schemeClr>
                </a:solidFill>
              </a:rPr>
              <a:t>vår hemsida</a:t>
            </a:r>
            <a:br>
              <a:rPr lang="sv-SE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b="1" dirty="0" smtClean="0">
                <a:solidFill>
                  <a:schemeClr val="bg1">
                    <a:lumMod val="50000"/>
                  </a:schemeClr>
                </a:solidFill>
              </a:rPr>
              <a:t>under ”Ramavtal” </a:t>
            </a:r>
            <a:r>
              <a:rPr lang="sv-SE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sv-SE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b="1" dirty="0" smtClean="0">
                <a:solidFill>
                  <a:schemeClr val="bg1">
                    <a:lumMod val="50000"/>
                  </a:schemeClr>
                </a:solidFill>
              </a:rPr>
              <a:t>finns Vägledning </a:t>
            </a:r>
            <a:br>
              <a:rPr lang="sv-SE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b="1" dirty="0" smtClean="0">
                <a:solidFill>
                  <a:schemeClr val="bg1">
                    <a:lumMod val="50000"/>
                  </a:schemeClr>
                </a:solidFill>
              </a:rPr>
              <a:t>och Avropsstöd</a:t>
            </a:r>
            <a:br>
              <a:rPr lang="sv-SE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b="1" dirty="0" smtClean="0">
                <a:solidFill>
                  <a:schemeClr val="bg1">
                    <a:lumMod val="50000"/>
                  </a:schemeClr>
                </a:solidFill>
              </a:rPr>
              <a:t>för DIS bränsle-</a:t>
            </a:r>
            <a:br>
              <a:rPr lang="sv-SE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b="1" dirty="0" smtClean="0">
                <a:solidFill>
                  <a:schemeClr val="bg1">
                    <a:lumMod val="50000"/>
                  </a:schemeClr>
                </a:solidFill>
              </a:rPr>
              <a:t>pellets.</a:t>
            </a:r>
            <a:endParaRPr lang="sv-SE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683568" y="1124744"/>
            <a:ext cx="2404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u="sng" dirty="0" smtClean="0"/>
              <a:t>www.sklkommentus.se</a:t>
            </a:r>
            <a:endParaRPr lang="sv-SE" u="sng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0753" y="1508720"/>
            <a:ext cx="6269519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824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Innan den specifika upphandlingen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16762" y="1268760"/>
            <a:ext cx="7740492" cy="48006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3200" dirty="0">
                <a:solidFill>
                  <a:schemeClr val="bg1">
                    <a:lumMod val="50000"/>
                  </a:schemeClr>
                </a:solidFill>
              </a:rPr>
              <a:t>Vem kan avropa?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sv-SE" sz="2200" dirty="0">
                <a:solidFill>
                  <a:schemeClr val="bg1">
                    <a:lumMod val="50000"/>
                  </a:schemeClr>
                </a:solidFill>
              </a:rPr>
              <a:t>För att kunna avropa på DIS ”Bränslepellets 2016” måste man vara avropsberättigad. För att bli avropsberättigad behöver man betala serviceavgiften om 1 000 kr. </a:t>
            </a:r>
            <a:br>
              <a:rPr lang="sv-SE" sz="22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sv-SE" sz="2200" dirty="0">
                <a:solidFill>
                  <a:schemeClr val="bg1">
                    <a:lumMod val="50000"/>
                  </a:schemeClr>
                </a:solidFill>
              </a:rPr>
              <a:t>Denna avgift kan betalas när som helst under DIS ”Bränslepellets 2016” löptid. </a:t>
            </a:r>
            <a:r>
              <a:rPr lang="sv-SE" sz="2200" dirty="0" smtClean="0">
                <a:solidFill>
                  <a:schemeClr val="bg1">
                    <a:lumMod val="50000"/>
                  </a:schemeClr>
                </a:solidFill>
              </a:rPr>
              <a:t>UM </a:t>
            </a:r>
            <a:r>
              <a:rPr lang="sv-SE" sz="2200" dirty="0">
                <a:solidFill>
                  <a:schemeClr val="bg1">
                    <a:lumMod val="50000"/>
                  </a:schemeClr>
                </a:solidFill>
              </a:rPr>
              <a:t>som inte betalt serviceavgiften, men som önskar bli avropsberättigade på DIS ”Bränslepellets 2016”, kontaktar vår kundsupport på e-post</a:t>
            </a:r>
            <a:r>
              <a:rPr lang="sv-SE" sz="2200" dirty="0"/>
              <a:t> </a:t>
            </a:r>
            <a:r>
              <a:rPr lang="sv-SE" sz="2200" u="sng" dirty="0">
                <a:hlinkClick r:id="rId2"/>
              </a:rPr>
              <a:t>ski-kundsupport@sklkommentus.se</a:t>
            </a:r>
            <a:r>
              <a:rPr lang="sv-SE" sz="2200" u="sng" dirty="0"/>
              <a:t>.</a:t>
            </a:r>
            <a:endParaRPr lang="sv-SE" sz="2200" dirty="0"/>
          </a:p>
          <a:p>
            <a:pPr marL="0" indent="0">
              <a:lnSpc>
                <a:spcPct val="120000"/>
              </a:lnSpc>
              <a:buNone/>
            </a:pPr>
            <a:r>
              <a:rPr lang="sv-SE" sz="2200" dirty="0" smtClean="0">
                <a:solidFill>
                  <a:schemeClr val="bg1">
                    <a:lumMod val="50000"/>
                  </a:schemeClr>
                </a:solidFill>
              </a:rPr>
              <a:t> I samband med avropsanmälan godkänns också SKI:s </a:t>
            </a:r>
            <a:r>
              <a:rPr lang="sv-SE" sz="2200" dirty="0">
                <a:solidFill>
                  <a:schemeClr val="bg1">
                    <a:lumMod val="50000"/>
                  </a:schemeClr>
                </a:solidFill>
              </a:rPr>
              <a:t>allmänna </a:t>
            </a:r>
            <a:r>
              <a:rPr lang="sv-SE" sz="2200" dirty="0" smtClean="0">
                <a:solidFill>
                  <a:schemeClr val="bg1">
                    <a:lumMod val="50000"/>
                  </a:schemeClr>
                </a:solidFill>
              </a:rPr>
              <a:t>villkor </a:t>
            </a:r>
            <a:r>
              <a:rPr lang="sv-SE" sz="2200" dirty="0">
                <a:solidFill>
                  <a:schemeClr val="bg1">
                    <a:lumMod val="50000"/>
                  </a:schemeClr>
                </a:solidFill>
              </a:rPr>
              <a:t>(för mer information läs </a:t>
            </a:r>
            <a:r>
              <a:rPr lang="sv-SE" sz="2200" dirty="0" smtClean="0">
                <a:solidFill>
                  <a:schemeClr val="bg1">
                    <a:lumMod val="50000"/>
                  </a:schemeClr>
                </a:solidFill>
              </a:rPr>
              <a:t>SKI:s </a:t>
            </a:r>
            <a:r>
              <a:rPr lang="sv-SE" sz="2200" dirty="0">
                <a:solidFill>
                  <a:schemeClr val="bg1">
                    <a:lumMod val="50000"/>
                  </a:schemeClr>
                </a:solidFill>
              </a:rPr>
              <a:t>allmänna </a:t>
            </a:r>
            <a:r>
              <a:rPr lang="sv-SE" sz="2200" dirty="0" smtClean="0">
                <a:solidFill>
                  <a:schemeClr val="bg1">
                    <a:lumMod val="50000"/>
                  </a:schemeClr>
                </a:solidFill>
              </a:rPr>
              <a:t>villkor på hemsidan).</a:t>
            </a:r>
            <a:endParaRPr lang="sv-SE" sz="2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2004116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Nytta </a:t>
            </a:r>
            <a:r>
              <a:rPr lang="sv-SE" dirty="0"/>
              <a:t>för beställare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1560" y="1268761"/>
            <a:ext cx="8064896" cy="4320480"/>
          </a:xfrm>
        </p:spPr>
        <p:txBody>
          <a:bodyPr>
            <a:normAutofit/>
          </a:bodyPr>
          <a:lstStyle/>
          <a:p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  <a:t>DIS i drift - </a:t>
            </a:r>
            <a:r>
              <a:rPr lang="sv-SE" sz="2400" dirty="0">
                <a:solidFill>
                  <a:schemeClr val="bg1">
                    <a:lumMod val="50000"/>
                  </a:schemeClr>
                </a:solidFill>
              </a:rPr>
              <a:t>enkelt att avropa </a:t>
            </a:r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  <a:t>från</a:t>
            </a:r>
          </a:p>
          <a:p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  <a:t>SKI genomför samtliga specifika upphandlingar för UM:s räkning</a:t>
            </a:r>
            <a:endParaRPr lang="sv-SE" sz="2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  <a:t>Flexibilitet – möjlighet att bli avropsberättigad när som helst under löptiden</a:t>
            </a:r>
            <a:endParaRPr lang="sv-SE" sz="2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  <a:t>Många leverantörer kvalificerade – bra konkurrens</a:t>
            </a:r>
            <a:endParaRPr lang="sv-SE" sz="24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sv-SE" sz="2400" dirty="0" smtClean="0">
                <a:solidFill>
                  <a:schemeClr val="bg1">
                    <a:lumMod val="50000"/>
                  </a:schemeClr>
                </a:solidFill>
              </a:rPr>
              <a:t>Möjlighet att väga in klimat-/miljöfaktorer – borde gynna lokala leverantörer</a:t>
            </a:r>
            <a:endParaRPr lang="sv-SE" sz="24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v-SE" sz="3200" dirty="0"/>
          </a:p>
        </p:txBody>
      </p:sp>
      <p:sp>
        <p:nvSpPr>
          <p:cNvPr id="4" name="textruta 3"/>
          <p:cNvSpPr txBox="1"/>
          <p:nvPr/>
        </p:nvSpPr>
        <p:spPr>
          <a:xfrm>
            <a:off x="8352425" y="6453336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8179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Kontakt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1560" y="1268761"/>
            <a:ext cx="8064896" cy="4320480"/>
          </a:xfrm>
        </p:spPr>
        <p:txBody>
          <a:bodyPr>
            <a:normAutofit/>
          </a:bodyPr>
          <a:lstStyle/>
          <a:p>
            <a:r>
              <a:rPr lang="sv-SE" b="1" dirty="0"/>
              <a:t>Telefon:</a:t>
            </a:r>
            <a:r>
              <a:rPr lang="sv-SE" dirty="0"/>
              <a:t> </a:t>
            </a:r>
            <a:r>
              <a:rPr lang="sv-SE" dirty="0" smtClean="0"/>
              <a:t>08-525 </a:t>
            </a:r>
            <a:r>
              <a:rPr lang="sv-SE" dirty="0"/>
              <a:t>029 96</a:t>
            </a:r>
          </a:p>
          <a:p>
            <a:r>
              <a:rPr lang="sv-SE" b="1" dirty="0"/>
              <a:t>E-post:  </a:t>
            </a:r>
            <a:r>
              <a:rPr lang="sv-SE" b="1" dirty="0">
                <a:hlinkClick r:id="rId2"/>
              </a:rPr>
              <a:t>ski-kundsupport@sklkommentus.se</a:t>
            </a:r>
            <a:endParaRPr lang="sv-SE" dirty="0"/>
          </a:p>
          <a:p>
            <a:r>
              <a:rPr lang="sv-SE" b="1" dirty="0"/>
              <a:t>Öppettider:</a:t>
            </a:r>
            <a:r>
              <a:rPr lang="sv-SE" dirty="0"/>
              <a:t> </a:t>
            </a:r>
            <a:r>
              <a:rPr lang="sv-SE" dirty="0" smtClean="0"/>
              <a:t>måndag-torsdag 09.00-16.00, fredag </a:t>
            </a:r>
            <a:r>
              <a:rPr lang="sv-SE" dirty="0"/>
              <a:t>09.00-15.00</a:t>
            </a:r>
          </a:p>
          <a:p>
            <a:pPr marL="0" indent="0">
              <a:buNone/>
            </a:pP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4528415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heme/theme1.xml><?xml version="1.0" encoding="utf-8"?>
<a:theme xmlns:a="http://schemas.openxmlformats.org/drawingml/2006/main" name="SKL Kommentus Inköpscentralen">
  <a:themeElements>
    <a:clrScheme name="SKL Kommentus Inköpscentral">
      <a:dk1>
        <a:sysClr val="windowText" lastClr="000000"/>
      </a:dk1>
      <a:lt1>
        <a:sysClr val="window" lastClr="FFFFFF"/>
      </a:lt1>
      <a:dk2>
        <a:srgbClr val="143F90"/>
      </a:dk2>
      <a:lt2>
        <a:srgbClr val="EEECE1"/>
      </a:lt2>
      <a:accent1>
        <a:srgbClr val="669AD2"/>
      </a:accent1>
      <a:accent2>
        <a:srgbClr val="143F90"/>
      </a:accent2>
      <a:accent3>
        <a:srgbClr val="6D8D9F"/>
      </a:accent3>
      <a:accent4>
        <a:srgbClr val="D21E1E"/>
      </a:accent4>
      <a:accent5>
        <a:srgbClr val="FFBE0A"/>
      </a:accent5>
      <a:accent6>
        <a:srgbClr val="E6460A"/>
      </a:accent6>
      <a:hlink>
        <a:srgbClr val="0000FF"/>
      </a:hlink>
      <a:folHlink>
        <a:srgbClr val="800080"/>
      </a:folHlink>
    </a:clrScheme>
    <a:fontScheme name="SKL Kommentus Mediatjänster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L Kommentus Inköpscentral.potx" id="{6C8A8FF4-F3A3-496C-865C-1DEA3C229A1F}" vid="{52682ED4-156A-4B9B-A40E-3D115DFB85A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SKL Kommentus Inköpscentral</Template>
  <TotalTime>534</TotalTime>
  <Words>311</Words>
  <Application>Microsoft Office PowerPoint</Application>
  <PresentationFormat>Bildspel på skärmen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Corbel</vt:lpstr>
      <vt:lpstr>SKL Kommentus Inköpscentralen</vt:lpstr>
      <vt:lpstr>PowerPoint-presentation</vt:lpstr>
      <vt:lpstr>Syfte och mål</vt:lpstr>
      <vt:lpstr>Omfattning</vt:lpstr>
      <vt:lpstr>Upphandlingen</vt:lpstr>
      <vt:lpstr>Leverantörer</vt:lpstr>
      <vt:lpstr>Här hittar du information om Bränslepellets 2016</vt:lpstr>
      <vt:lpstr>Innan den specifika upphandlingen</vt:lpstr>
      <vt:lpstr>Nytta för beställare</vt:lpstr>
      <vt:lpstr>Kontakt</vt:lpstr>
    </vt:vector>
  </TitlesOfParts>
  <Company>SKL Kommentus Inköpscentral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Ramavtalet i korthet - eldningsprodukter och drivmedel i bulk 2015</dc:title>
  <dc:subject>Ramavtalet i korthet - eldningsprodukter och drivmedel i bulk 2015</dc:subject>
  <dc:creator>SKL Kommentus Inköpscentral</dc:creator>
  <cp:lastModifiedBy>Jäderberg Jan</cp:lastModifiedBy>
  <cp:revision>33</cp:revision>
  <dcterms:created xsi:type="dcterms:W3CDTF">2015-10-06T13:33:00Z</dcterms:created>
  <dcterms:modified xsi:type="dcterms:W3CDTF">2017-04-11T07:12:22Z</dcterms:modified>
</cp:coreProperties>
</file>