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0" r:id="rId5"/>
    <p:sldId id="293" r:id="rId6"/>
    <p:sldId id="298" r:id="rId7"/>
    <p:sldId id="294" r:id="rId8"/>
    <p:sldId id="295" r:id="rId9"/>
    <p:sldId id="300" r:id="rId10"/>
    <p:sldId id="318" r:id="rId11"/>
    <p:sldId id="309" r:id="rId12"/>
    <p:sldId id="311" r:id="rId13"/>
    <p:sldId id="312" r:id="rId14"/>
    <p:sldId id="316" r:id="rId15"/>
    <p:sldId id="319" r:id="rId16"/>
    <p:sldId id="321" r:id="rId17"/>
    <p:sldId id="322" r:id="rId18"/>
    <p:sldId id="370" r:id="rId19"/>
    <p:sldId id="328" r:id="rId20"/>
    <p:sldId id="296" r:id="rId21"/>
    <p:sldId id="327" r:id="rId22"/>
    <p:sldId id="329" r:id="rId23"/>
    <p:sldId id="302" r:id="rId24"/>
    <p:sldId id="421" r:id="rId25"/>
    <p:sldId id="303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294"/>
            <p14:sldId id="295"/>
            <p14:sldId id="300"/>
            <p14:sldId id="318"/>
            <p14:sldId id="309"/>
            <p14:sldId id="311"/>
            <p14:sldId id="312"/>
            <p14:sldId id="316"/>
            <p14:sldId id="319"/>
            <p14:sldId id="321"/>
            <p14:sldId id="322"/>
            <p14:sldId id="370"/>
            <p14:sldId id="328"/>
            <p14:sldId id="296"/>
            <p14:sldId id="327"/>
            <p14:sldId id="329"/>
            <p14:sldId id="302"/>
            <p14:sldId id="421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3"/>
    <a:srgbClr val="FFFF00"/>
    <a:srgbClr val="E9E8E2"/>
    <a:srgbClr val="EB5C2E"/>
    <a:srgbClr val="DCCFE4"/>
    <a:srgbClr val="FACCB1"/>
    <a:srgbClr val="D4D3CD"/>
    <a:srgbClr val="F5A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215" autoAdjust="0"/>
  </p:normalViewPr>
  <p:slideViewPr>
    <p:cSldViewPr snapToGrid="0">
      <p:cViewPr varScale="1">
        <p:scale>
          <a:sx n="76" d="100"/>
          <a:sy n="76" d="100"/>
        </p:scale>
        <p:origin x="19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2022-04-21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11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67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44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51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26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sv-SE" sz="2800" i="0" dirty="0"/>
              <a:t>Lena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v-SE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v-SE" sz="2800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314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Läst mer i Hållbarhetssammanställningen på avtalssidan.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7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62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95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111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05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244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58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66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21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47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48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28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65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72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1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2022-04-21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2022-04-21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2022-04-21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2022-04-21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2022-04-21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2022-04-21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2022-04-21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hyperlink" Target="mailto:peo.bengtsson@adda.se" TargetMode="External"/><Relationship Id="rId12" Type="http://schemas.openxmlformats.org/officeDocument/2006/relationships/image" Target="../media/image25.jpeg"/><Relationship Id="rId17" Type="http://schemas.openxmlformats.org/officeDocument/2006/relationships/hyperlink" Target="mailto:sari.bodin@adda.se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mailto:anna.tornqvist@adda.s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4.jpeg"/><Relationship Id="rId5" Type="http://schemas.openxmlformats.org/officeDocument/2006/relationships/hyperlink" Target="mailto:per.zackrisson@adda.se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mailto:Joel.valtanen@adda.se" TargetMode="External"/><Relationship Id="rId4" Type="http://schemas.openxmlformats.org/officeDocument/2006/relationships/hyperlink" Target="mailto:fredrik.loven@adda.se" TargetMode="External"/><Relationship Id="rId9" Type="http://schemas.openxmlformats.org/officeDocument/2006/relationships/hyperlink" Target="mailto:Andreas.holmer@adda.se" TargetMode="External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kopscentralen@adda.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hyperlink" Target="https://www.adda.se/upphandling-och-ramavtal/vara-ramavtal-och-upphandlingar/ramavtal-och-avtalskategorier/kontor-och-forbrukning/mobler-aterbr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Möbler återbruk och tillhörande tjänster 2021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0926" y="4215999"/>
            <a:ext cx="4114800" cy="602838"/>
          </a:xfrm>
        </p:spPr>
        <p:txBody>
          <a:bodyPr/>
          <a:lstStyle/>
          <a:p>
            <a:r>
              <a:rPr lang="sv-SE" dirty="0"/>
              <a:t>2022-04-21 </a:t>
            </a:r>
          </a:p>
          <a:p>
            <a:r>
              <a:rPr lang="sv-SE" dirty="0"/>
              <a:t>Delområde A, B och 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FF6987B2-5817-4AC5-9AE0-7AF34626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Tjänster fortsättning - A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B464F64-5700-455F-BBBD-A22D1B4B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805" y="1735034"/>
            <a:ext cx="10823938" cy="4411663"/>
          </a:xfrm>
        </p:spPr>
        <p:txBody>
          <a:bodyPr/>
          <a:lstStyle/>
          <a:p>
            <a:pPr lvl="1"/>
            <a:r>
              <a:rPr lang="sv-SE" dirty="0"/>
              <a:t>Inventering 			att få uppfattning om ert innehav, sammanställs, kategoriseras, 				skick, tillverkare, antal mm</a:t>
            </a:r>
          </a:p>
          <a:p>
            <a:pPr lvl="1"/>
            <a:r>
              <a:rPr lang="sv-SE" dirty="0"/>
              <a:t>Klassificering och värdering	Analys över ert innehav, åtgärdsplan, värderas enligt marknadspris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Avyttring			Köper era överblivna möbler, omvänd FKU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Uthyrning			Minst 6mån, uppsägningstid 3mån, rätt att byta om inte nöjd, 				faktura löpande månadsvis efterskott (även från UL)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C14781-A771-40F5-95A2-BA20B15F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2022-04-21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4B6CD45-0B33-4DA8-96A9-FC59CCC6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9C23ED-337B-4121-90C7-8DC44B51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10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1991C-956B-4EE0-B472-6D08CBD1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01" y="258416"/>
            <a:ext cx="10326688" cy="104787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sv-SE" dirty="0"/>
              <a:t>Tjänster C – </a:t>
            </a:r>
            <a:r>
              <a:rPr lang="sv-SE" i="1" u="sng" dirty="0"/>
              <a:t>exempel </a:t>
            </a:r>
            <a:r>
              <a:rPr lang="sv-SE" i="1" dirty="0"/>
              <a:t>projektsteg</a:t>
            </a:r>
            <a:br>
              <a:rPr lang="sv-SE" i="1" u="sng" dirty="0"/>
            </a:br>
            <a:r>
              <a:rPr lang="sv-SE" sz="2000" i="1" dirty="0"/>
              <a:t>Syfte – få stöd i återbruksprojekt av erfaren konsult</a:t>
            </a:r>
            <a:endParaRPr lang="sv-SE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2544E5-759D-47C3-ABEE-3958BDE1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46" y="1536677"/>
            <a:ext cx="9788474" cy="4411663"/>
          </a:xfrm>
        </p:spPr>
        <p:txBody>
          <a:bodyPr/>
          <a:lstStyle/>
          <a:p>
            <a:pPr lvl="1"/>
            <a:r>
              <a:rPr lang="sv-SE" sz="1800" dirty="0"/>
              <a:t>Projektledning</a:t>
            </a:r>
          </a:p>
          <a:p>
            <a:pPr lvl="1"/>
            <a:r>
              <a:rPr lang="sv-SE" sz="1800" dirty="0"/>
              <a:t>Förstudie</a:t>
            </a:r>
          </a:p>
          <a:p>
            <a:pPr lvl="1"/>
            <a:r>
              <a:rPr lang="sv-SE" sz="1800" dirty="0"/>
              <a:t>Inventering/klassificering </a:t>
            </a:r>
          </a:p>
          <a:p>
            <a:pPr lvl="1"/>
            <a:r>
              <a:rPr lang="sv-SE" sz="1800" dirty="0"/>
              <a:t>Analys/kartläggning</a:t>
            </a:r>
          </a:p>
          <a:p>
            <a:pPr lvl="1"/>
            <a:r>
              <a:rPr lang="sv-SE" sz="1800" dirty="0"/>
              <a:t>Inredningsförslag</a:t>
            </a:r>
          </a:p>
          <a:p>
            <a:pPr lvl="1"/>
            <a:r>
              <a:rPr lang="sv-SE" sz="1800" dirty="0"/>
              <a:t>Upphandling</a:t>
            </a:r>
          </a:p>
          <a:p>
            <a:pPr lvl="1"/>
            <a:r>
              <a:rPr lang="sv-SE" sz="1800" dirty="0"/>
              <a:t>Hantering/sortering/lagring</a:t>
            </a:r>
          </a:p>
          <a:p>
            <a:pPr lvl="1"/>
            <a:r>
              <a:rPr lang="sv-SE" sz="1800" dirty="0"/>
              <a:t>Renovering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64DA6C-C259-4E95-BFA4-792A7818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6AD581-387A-4A62-A9DE-8801CA8C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DFF8B6-9297-4601-851D-5BF50F89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43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BF18A-52E6-4A7C-A6CC-696B229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681008"/>
            <a:ext cx="10326688" cy="531223"/>
          </a:xfrm>
        </p:spPr>
        <p:txBody>
          <a:bodyPr anchor="t"/>
          <a:lstStyle/>
          <a:p>
            <a:r>
              <a:rPr lang="sv-SE" dirty="0"/>
              <a:t>Vid SFN avrop delområde A/B – </a:t>
            </a:r>
            <a:r>
              <a:rPr lang="sv-SE" sz="3600" i="1" u="sng" dirty="0"/>
              <a:t>exempel</a:t>
            </a:r>
            <a:r>
              <a:rPr lang="sv-SE" sz="3600" i="1" dirty="0"/>
              <a:t> kriterier</a:t>
            </a:r>
            <a:br>
              <a:rPr lang="sv-SE" i="1" dirty="0"/>
            </a:br>
            <a:r>
              <a:rPr lang="sv-SE" sz="2400" i="1" dirty="0"/>
              <a:t>Leverantör kan utses från ett eller flera alternativ:</a:t>
            </a:r>
            <a:endParaRPr lang="sv-SE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FD532C-A96A-4906-A519-F4F4FD53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35" y="1765329"/>
            <a:ext cx="9855928" cy="4411663"/>
          </a:xfrm>
        </p:spPr>
        <p:txBody>
          <a:bodyPr/>
          <a:lstStyle/>
          <a:p>
            <a:pPr marL="1587" indent="0">
              <a:buNone/>
            </a:pPr>
            <a:r>
              <a:rPr lang="sv-SE" sz="1800" dirty="0"/>
              <a:t>Delområde A</a:t>
            </a:r>
          </a:p>
          <a:p>
            <a:pPr lvl="1"/>
            <a:r>
              <a:rPr lang="sv-SE" sz="1600" dirty="0"/>
              <a:t>Egenskap, funktionalitet, estetik eller ergonomi</a:t>
            </a:r>
          </a:p>
          <a:p>
            <a:pPr lvl="1"/>
            <a:r>
              <a:rPr lang="sv-SE" sz="1600" dirty="0"/>
              <a:t>Anpassning till befintliga möbler och annan inredning eller lokalen</a:t>
            </a:r>
          </a:p>
          <a:p>
            <a:pPr lvl="1"/>
            <a:r>
              <a:rPr lang="sv-SE" sz="1600" dirty="0"/>
              <a:t>Tillhandahålla dokumentation</a:t>
            </a:r>
          </a:p>
          <a:p>
            <a:pPr lvl="1"/>
            <a:r>
              <a:rPr lang="sv-SE" sz="1600" dirty="0"/>
              <a:t>Högre miljökrav för tillfört nytt material </a:t>
            </a:r>
          </a:p>
          <a:p>
            <a:pPr lvl="1"/>
            <a:r>
              <a:rPr lang="sv-SE" sz="1600" dirty="0"/>
              <a:t>Tjänster t ex serviceavtal och förlängt garantiåtagande</a:t>
            </a:r>
          </a:p>
          <a:p>
            <a:pPr lvl="1"/>
            <a:r>
              <a:rPr lang="sv-SE" sz="1600" dirty="0"/>
              <a:t>Totalpris</a:t>
            </a:r>
          </a:p>
          <a:p>
            <a:pPr marL="0" indent="0">
              <a:buNone/>
            </a:pPr>
            <a:r>
              <a:rPr lang="sv-SE" sz="1800" dirty="0"/>
              <a:t>Delområde B</a:t>
            </a:r>
          </a:p>
          <a:p>
            <a:pPr lvl="1"/>
            <a:r>
              <a:rPr lang="sv-SE" sz="1600" dirty="0"/>
              <a:t>Renoveringsmetoder och material</a:t>
            </a:r>
          </a:p>
          <a:p>
            <a:pPr lvl="1"/>
            <a:r>
              <a:rPr lang="sv-SE" sz="1600" dirty="0"/>
              <a:t>Testrenovering</a:t>
            </a:r>
          </a:p>
          <a:p>
            <a:pPr lvl="1"/>
            <a:r>
              <a:rPr lang="sv-SE" sz="1600" dirty="0"/>
              <a:t>Högre miljökrav</a:t>
            </a:r>
          </a:p>
          <a:p>
            <a:pPr lvl="1"/>
            <a:r>
              <a:rPr lang="sv-SE" sz="1600" dirty="0"/>
              <a:t>Totalpris</a:t>
            </a:r>
          </a:p>
          <a:p>
            <a:pPr marL="0" indent="0">
              <a:buNone/>
            </a:pPr>
            <a:r>
              <a:rPr lang="sv-SE" sz="1800" dirty="0"/>
              <a:t>	</a:t>
            </a:r>
          </a:p>
          <a:p>
            <a:pPr marL="268287" lvl="1" indent="0">
              <a:buNone/>
            </a:pPr>
            <a:endParaRPr lang="sv-SE" sz="1600" dirty="0"/>
          </a:p>
          <a:p>
            <a:pPr lvl="1"/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C7C0B-868D-43AC-8E90-038055D4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49D2E9-2420-48F8-9DFC-0FB49886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52F143-42A5-49D0-9B77-5B268CA2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24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BF18A-52E6-4A7C-A6CC-696B229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624176"/>
            <a:ext cx="10326688" cy="520086"/>
          </a:xfrm>
        </p:spPr>
        <p:txBody>
          <a:bodyPr/>
          <a:lstStyle/>
          <a:p>
            <a:r>
              <a:rPr lang="sv-SE" dirty="0"/>
              <a:t>Avrop med FKU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FD532C-A96A-4906-A519-F4F4FD53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36" y="1406048"/>
            <a:ext cx="9855928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Avgör vilken leverantör som bäst tillgodoser ert behov</a:t>
            </a:r>
          </a:p>
          <a:p>
            <a:pPr marL="0" indent="0">
              <a:buNone/>
            </a:pPr>
            <a:r>
              <a:rPr lang="sv-SE" sz="1600" dirty="0"/>
              <a:t>Skicka skriftlig förfrågan till alla leverantörer, beskriv behovet</a:t>
            </a:r>
          </a:p>
          <a:p>
            <a:pPr marL="0" indent="0">
              <a:buNone/>
            </a:pPr>
            <a:r>
              <a:rPr lang="sv-SE" sz="1600" dirty="0"/>
              <a:t>Ge leverantörerna tillräckligt med tid för att lämna offert. </a:t>
            </a:r>
          </a:p>
          <a:p>
            <a:pPr marL="0" indent="0">
              <a:buNone/>
            </a:pPr>
            <a:r>
              <a:rPr lang="sv-SE" sz="1600" dirty="0"/>
              <a:t>Om fler avtalsområden utvärderas dem separat </a:t>
            </a:r>
          </a:p>
          <a:p>
            <a:pPr marL="0" indent="0">
              <a:buNone/>
            </a:pPr>
            <a:r>
              <a:rPr lang="sv-SE" sz="1600" dirty="0"/>
              <a:t>Meddela alla ert beslut, även de som inte svarat</a:t>
            </a:r>
          </a:p>
          <a:p>
            <a:pPr marL="0" indent="0">
              <a:buNone/>
            </a:pPr>
            <a:r>
              <a:rPr lang="sv-SE" sz="1600" dirty="0"/>
              <a:t>Teckna kontrakt och lägg beställning</a:t>
            </a:r>
          </a:p>
          <a:p>
            <a:pPr marL="268287" lvl="1" indent="0">
              <a:buNone/>
            </a:pPr>
            <a:endParaRPr lang="sv-SE" sz="14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C7C0B-868D-43AC-8E90-038055D4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49D2E9-2420-48F8-9DFC-0FB49886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52F143-42A5-49D0-9B77-5B268CA2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97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AB3CF6-EBE1-4E68-8869-B942586D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45" y="1571484"/>
            <a:ext cx="10149543" cy="5348895"/>
          </a:xfrm>
        </p:spPr>
        <p:txBody>
          <a:bodyPr numCol="3"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800" dirty="0"/>
              <a:t>Delområde A</a:t>
            </a:r>
          </a:p>
          <a:p>
            <a:pPr lvl="1"/>
            <a:r>
              <a:rPr lang="sv-SE" sz="1600" dirty="0"/>
              <a:t>Egenskap, funktionalitet, estetik och ergonomi</a:t>
            </a:r>
          </a:p>
          <a:p>
            <a:pPr lvl="1"/>
            <a:r>
              <a:rPr lang="sv-SE" sz="1600" dirty="0"/>
              <a:t>Anpassning till befintliga möbler och annan inredning och lokalen</a:t>
            </a:r>
          </a:p>
          <a:p>
            <a:pPr lvl="1"/>
            <a:r>
              <a:rPr lang="sv-SE" sz="1600" dirty="0"/>
              <a:t>Produktens leveranstid</a:t>
            </a:r>
          </a:p>
          <a:p>
            <a:pPr lvl="1"/>
            <a:r>
              <a:rPr lang="sv-SE" sz="1600" dirty="0"/>
              <a:t>Tillhandahålla dokumentation</a:t>
            </a:r>
          </a:p>
          <a:p>
            <a:pPr lvl="1"/>
            <a:r>
              <a:rPr lang="sv-SE" sz="1600" dirty="0"/>
              <a:t>Tjänster t ex serviceavtal och förlängt garantiåtagande</a:t>
            </a:r>
          </a:p>
          <a:p>
            <a:pPr lvl="1"/>
            <a:r>
              <a:rPr lang="sv-SE" sz="1600" dirty="0"/>
              <a:t>Hållbara transporter och statistik</a:t>
            </a:r>
          </a:p>
          <a:p>
            <a:pPr lvl="1"/>
            <a:r>
              <a:rPr lang="sv-SE" sz="1600" dirty="0"/>
              <a:t>Totalpris och leveransvillkor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68287" lvl="1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800" dirty="0"/>
              <a:t>Delområde B</a:t>
            </a:r>
          </a:p>
          <a:p>
            <a:pPr lvl="1"/>
            <a:r>
              <a:rPr lang="sv-SE" sz="1600" dirty="0"/>
              <a:t>Renoveringsmetoder och material</a:t>
            </a:r>
          </a:p>
          <a:p>
            <a:pPr lvl="1"/>
            <a:r>
              <a:rPr lang="sv-SE" sz="1600" dirty="0"/>
              <a:t>Testrenovering</a:t>
            </a:r>
          </a:p>
          <a:p>
            <a:pPr lvl="1"/>
            <a:r>
              <a:rPr lang="sv-SE" sz="1600" dirty="0"/>
              <a:t>Re-design (B1)</a:t>
            </a:r>
          </a:p>
          <a:p>
            <a:pPr lvl="1"/>
            <a:r>
              <a:rPr lang="sv-SE" sz="1600" dirty="0"/>
              <a:t>Högre miljökrav</a:t>
            </a:r>
          </a:p>
          <a:p>
            <a:pPr lvl="1"/>
            <a:r>
              <a:rPr lang="sv-SE" sz="1600" dirty="0"/>
              <a:t>Tillhandahålla dokumentation</a:t>
            </a:r>
          </a:p>
          <a:p>
            <a:pPr lvl="1"/>
            <a:r>
              <a:rPr lang="sv-SE" sz="1600" dirty="0"/>
              <a:t>Ytterligare kompetens/erfarenhet</a:t>
            </a:r>
          </a:p>
          <a:p>
            <a:pPr lvl="1"/>
            <a:r>
              <a:rPr lang="sv-SE" sz="1600" dirty="0"/>
              <a:t>Totalpris och leveranstid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800" dirty="0"/>
              <a:t>Delområde C</a:t>
            </a:r>
          </a:p>
          <a:p>
            <a:pPr lvl="1"/>
            <a:r>
              <a:rPr lang="sv-SE" sz="1600" dirty="0"/>
              <a:t>Anpassning utifrån era behov</a:t>
            </a:r>
          </a:p>
          <a:p>
            <a:pPr lvl="1"/>
            <a:r>
              <a:rPr lang="sv-SE" sz="1600" dirty="0"/>
              <a:t>Andra former av prissättningsmetoder</a:t>
            </a:r>
          </a:p>
          <a:p>
            <a:pPr lvl="1"/>
            <a:r>
              <a:rPr lang="sv-SE" sz="1600" dirty="0"/>
              <a:t>Kompetens och erfarenhet</a:t>
            </a:r>
          </a:p>
          <a:p>
            <a:pPr lvl="1"/>
            <a:r>
              <a:rPr lang="sv-SE" sz="1600" dirty="0"/>
              <a:t>Totalpris och leveranstid</a:t>
            </a:r>
          </a:p>
          <a:p>
            <a:pPr marL="268287" lvl="1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5E0CF0-3F1B-4445-BD4D-F2372048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5A1D8F-3326-424F-9751-435BFCE3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90DA57-6E1D-40B1-A0AE-50216C0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14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1E9CF54-6076-4C75-81C2-DB7EFFC1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46"/>
            <a:ext cx="10326688" cy="520700"/>
          </a:xfrm>
        </p:spPr>
        <p:txBody>
          <a:bodyPr/>
          <a:lstStyle/>
          <a:p>
            <a:r>
              <a:rPr lang="sv-SE" i="1" u="sng" dirty="0"/>
              <a:t>Exempel</a:t>
            </a:r>
            <a:r>
              <a:rPr lang="sv-SE" dirty="0"/>
              <a:t> på kriterier vid FKU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17959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text, föremål utomhus, vektorgrafik&#10;&#10;Automatiskt genererad beskrivning">
            <a:extLst>
              <a:ext uri="{FF2B5EF4-FFF2-40B4-BE49-F238E27FC236}">
                <a16:creationId xmlns:a16="http://schemas.microsoft.com/office/drawing/2014/main" id="{0E12C337-4779-4F6D-856C-5F99B0F894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r="37080"/>
          <a:stretch>
            <a:fillRect/>
          </a:stretch>
        </p:blipFill>
        <p:spPr>
          <a:xfrm>
            <a:off x="9703707" y="1567180"/>
            <a:ext cx="1790700" cy="3291840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67932-06DB-4C4F-AB5D-6D1539722F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2" y="-1"/>
            <a:ext cx="10972802" cy="6858000"/>
          </a:xfrm>
        </p:spPr>
        <p:txBody>
          <a:bodyPr wrap="square"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Tillsatta material och kemiska produkter vid renovering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Tvättkemikalier vid möbeltvätt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Minimera spill (B)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Erbjuda re-design, dvs tillvarata delar för att producera nytt (B1)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Kunna ge information om uttjänt textil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Information/dokumentation vid begäran: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7800" dirty="0"/>
              <a:t>Hållbarhetsintyg (tillsatta material)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7800" dirty="0"/>
              <a:t>Mall för produktkrav (”ursprungsmöbeln”)</a:t>
            </a:r>
            <a:endParaRPr lang="sv-SE" sz="79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Systematiskt miljöarbete (A, B,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7800" dirty="0"/>
              <a:t>Transportrelaterade hållbarhetskrav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Arbetsrättsliga villkor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Tillgänglighetsanpassning (A, B, 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Anpassningsförmåga till </a:t>
            </a:r>
            <a:r>
              <a:rPr lang="sv-SE" sz="8000"/>
              <a:t>cirkulär omställning </a:t>
            </a:r>
            <a:r>
              <a:rPr lang="sv-SE" sz="8000" dirty="0"/>
              <a:t>(C)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500" dirty="0"/>
          </a:p>
          <a:p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A585FA-C258-41C9-AAEE-193677CD3B5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563473-EBBD-4D6A-AA3C-B35163946E96}" type="datetime1">
              <a:rPr lang="sv-SE" smtClean="0"/>
              <a:pPr>
                <a:spcAft>
                  <a:spcPts val="600"/>
                </a:spcAft>
              </a:pPr>
              <a:t>2022-04-21</a:t>
            </a:fld>
            <a:endParaRPr lang="sv-SE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D3A39E-37F9-4B7D-A8AC-CB42188155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255E5-6F22-4205-95CB-443B075B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23"/>
            <a:ext cx="10326688" cy="966236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Krav och villkor hållbarhet</a:t>
            </a:r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1FECB129-E3AD-4DDC-A47E-C0DECCDC02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F17501-7859-44F6-9C72-B4878D9838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158575"/>
            <a:ext cx="10326688" cy="520086"/>
          </a:xfrm>
        </p:spPr>
        <p:txBody>
          <a:bodyPr/>
          <a:lstStyle/>
          <a:p>
            <a:r>
              <a:rPr lang="sv-SE" sz="3200" dirty="0"/>
              <a:t>Hållbarhetsnyttor </a:t>
            </a:r>
            <a:r>
              <a:rPr lang="sv-SE" sz="1800" dirty="0"/>
              <a:t>(hela ramavtalet)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16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690" y="660349"/>
          <a:ext cx="11225213" cy="4672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085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9519128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1200" dirty="0"/>
                        <a:t>Hållbarhetsaspekt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Exempel på hållbarhetsnyttor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Detta är ett s.k. hållbart ramavtal då hela avtalet syftar att 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införa cirkulär möbelhantering inom offentlig sektor. B</a:t>
                      </a:r>
                      <a:r>
                        <a:rPr lang="sv-SE" sz="1100" dirty="0"/>
                        <a:t>egagnat skonar miljön genom att förhindra nya varor från att produceras. När ni väljer begagnat istället för att köpa nytt minskar ni användningen av viktiga jungfruliga naturresurser. </a:t>
                      </a:r>
                      <a:endParaRPr lang="sv-SE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Genom att välja återbrukat istället för att köpa nytt bidrar ni till att minska ert klimatavtryck. Leverantörer (</a:t>
                      </a:r>
                      <a:r>
                        <a:rPr lang="sv-SE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delomr</a:t>
                      </a: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A, B) ska bedriva ett systematiskt arbete för att minska klimatpåverkan från transporter. Ni kan ställa krav på CO2 statistik från IT plattformen i FKU.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Naturresurser, biologisk mångfald och ekosystem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Trävara som tillförs vid möbelrenovering ska komma från hållbara skogsbruk.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Produkterna ska uppfylla gällande lagstiftning och ni som beställare kan ställa specifika kemikaliekrav i avropet, utifrån möblernas användningsområde och miljön de ska placeras i. Tillförda material och kemikalier ska minst uppfylla samma krav som gäller för nya möbler. Vid möbeltvätt ska tvättkemikalier uppfylla </a:t>
                      </a:r>
                      <a:r>
                        <a:rPr lang="sv-SE" sz="1100" dirty="0" err="1"/>
                        <a:t>UHMs</a:t>
                      </a:r>
                      <a:r>
                        <a:rPr lang="sv-SE" sz="1100" dirty="0"/>
                        <a:t> kriterier. Leverantören ska kunna ge information om möbelns senaste ägare, vilka komponenter som bytts ut/renoverats. Under avtalstiden ska leverantörerna (</a:t>
                      </a:r>
                      <a:r>
                        <a:rPr lang="sv-SE" sz="1100" dirty="0" err="1"/>
                        <a:t>delomr</a:t>
                      </a:r>
                      <a:r>
                        <a:rPr lang="sv-SE" sz="1100" dirty="0"/>
                        <a:t>. C) anpassa sig till den cirkulära utvecklingen kopplat till krav på kemikalier och spårbarhet.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bedriva ett systematiskt miljöarbete.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Arbetsrättsliga villkor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följa arbetsrättsliga villkor enligt transportavtalet, träindustriavtalet och stoppmöbelsavtalet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2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Arbetsmiljö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bedriva ett systematiskt arbetsmiljöarbete som omfattar fysiska, psykologiska och sociala förhållanden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6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Sysselsättningsfrämjande åtgärder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kunna bistå er med stöd vid införande av cirkulär möbelhantering och IT plattform, där </a:t>
                      </a:r>
                      <a:r>
                        <a:rPr lang="sv-SE" sz="11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dialog kring sysselsättningsfrämjande åtgärder kan ingå. Likaså ska leverantören kunna beakta</a:t>
                      </a:r>
                      <a:r>
                        <a:rPr lang="sv-SE" sz="1100" dirty="0"/>
                        <a:t> sysselsättningsfrämjande åtgärder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5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Vid köp/hyra av återbrukade möbler kan ni ställa krav på design som främjar en god ergonomi och tillgänglighetsanpassning. Vid köp/hyra eller renovering ska leverantören kunna </a:t>
                      </a:r>
                      <a:r>
                        <a:rPr lang="sv-SE" sz="1100" dirty="0" err="1"/>
                        <a:t>rådge</a:t>
                      </a:r>
                      <a:r>
                        <a:rPr lang="sv-SE" sz="1100" dirty="0"/>
                        <a:t> er utifrån era användares behov, med målet att uppnå så god tillgänglighet som möjligt. Leverantörerna ska även kunna ta hänsyn till tillgänglighetsanpassning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12877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2" y="5536274"/>
            <a:ext cx="820420" cy="8204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5" y="5537029"/>
            <a:ext cx="820420" cy="8204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1" y="5527038"/>
            <a:ext cx="820420" cy="8204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0" y="5545511"/>
            <a:ext cx="820420" cy="8204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" y="5517802"/>
            <a:ext cx="1006700" cy="92143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84" y="5517802"/>
            <a:ext cx="933246" cy="92143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17" y="5537029"/>
            <a:ext cx="820420" cy="8204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09" y="5537029"/>
            <a:ext cx="820420" cy="820420"/>
          </a:xfrm>
          <a:prstGeom prst="rect">
            <a:avLst/>
          </a:prstGeom>
        </p:spPr>
      </p:pic>
      <p:pic>
        <p:nvPicPr>
          <p:cNvPr id="19" name="Picture 20" descr="10. Minskad ojämlikhet. Cerise kvadrat, text och symbol i vitt. Ett likhetstecken omgivet av fyra trianglar pekande i de fyra väderstrecken">
            <a:extLst>
              <a:ext uri="{FF2B5EF4-FFF2-40B4-BE49-F238E27FC236}">
                <a16:creationId xmlns:a16="http://schemas.microsoft.com/office/drawing/2014/main" id="{D93490F4-321D-44E5-9A60-871B2E1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826" y="5537029"/>
            <a:ext cx="820420" cy="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22250"/>
            <a:ext cx="10326688" cy="520086"/>
          </a:xfrm>
        </p:spPr>
        <p:txBody>
          <a:bodyPr/>
          <a:lstStyle/>
          <a:p>
            <a:r>
              <a:rPr lang="sv-SE" dirty="0"/>
              <a:t>Priser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488875"/>
            <a:ext cx="10543825" cy="3605640"/>
          </a:xfrm>
        </p:spPr>
        <p:txBody>
          <a:bodyPr anchor="t"/>
          <a:lstStyle/>
          <a:p>
            <a:pPr marL="1587" indent="0">
              <a:buNone/>
            </a:pPr>
            <a:r>
              <a:rPr lang="sv-SE" sz="2000" dirty="0"/>
              <a:t>Prislistor på standardprodukter och tjänster finns på inköpscentralens avtalsweb</a:t>
            </a:r>
          </a:p>
          <a:p>
            <a:pPr lvl="2"/>
            <a:r>
              <a:rPr lang="sv-SE" sz="1600" dirty="0"/>
              <a:t>A/B - Vid köp inom SFN är priserna fasta, inkluderar en redan avdragen rabatt</a:t>
            </a:r>
          </a:p>
          <a:p>
            <a:pPr lvl="3"/>
            <a:r>
              <a:rPr lang="sv-SE" sz="1400" dirty="0"/>
              <a:t>Tjänstepriser är för exempelmöbler. Om avviker, kan frångå priset med motivering. Timpris kvarstår</a:t>
            </a:r>
          </a:p>
          <a:p>
            <a:pPr lvl="2"/>
            <a:r>
              <a:rPr lang="sv-SE" sz="1600" dirty="0"/>
              <a:t>Inför köp inom FKU är priser takpriser, dvs maxpris, minus avtalad rabatt eller högre</a:t>
            </a:r>
          </a:p>
          <a:p>
            <a:pPr lvl="2"/>
            <a:r>
              <a:rPr lang="sv-SE" sz="1600" dirty="0"/>
              <a:t>Ev avtalad rabatt finns där</a:t>
            </a:r>
          </a:p>
          <a:p>
            <a:pPr marL="536575" lvl="2" indent="0">
              <a:buNone/>
            </a:pPr>
            <a:endParaRPr lang="sv-SE" sz="1600" dirty="0"/>
          </a:p>
          <a:p>
            <a:pPr marL="1587" indent="0">
              <a:buNone/>
            </a:pPr>
            <a:r>
              <a:rPr lang="sv-SE" sz="2000" dirty="0"/>
              <a:t>Övriga priser finns hos leverantörerna</a:t>
            </a:r>
          </a:p>
          <a:p>
            <a:pPr lvl="2"/>
            <a:r>
              <a:rPr lang="sv-SE" sz="1600" dirty="0" err="1"/>
              <a:t>Webshop</a:t>
            </a:r>
            <a:r>
              <a:rPr lang="sv-SE" sz="1600" dirty="0"/>
              <a:t>, websidor eller kontakt</a:t>
            </a:r>
          </a:p>
          <a:p>
            <a:pPr lvl="2"/>
            <a:r>
              <a:rPr lang="sv-SE" sz="1600" dirty="0"/>
              <a:t>Avtalad rabatt – se prislistan ovan</a:t>
            </a:r>
          </a:p>
          <a:p>
            <a:pPr lvl="2"/>
            <a:r>
              <a:rPr lang="sv-SE" sz="1600" dirty="0"/>
              <a:t>Frakt- och transportkostnader och ev resekostnad tillkommer</a:t>
            </a:r>
          </a:p>
          <a:p>
            <a:pPr lvl="2"/>
            <a:r>
              <a:rPr lang="sv-SE" sz="1600" dirty="0"/>
              <a:t>Inga ytterligare kostnader ska tillkomma</a:t>
            </a:r>
          </a:p>
          <a:p>
            <a:pPr marL="536575" lvl="2" indent="0">
              <a:buNone/>
            </a:pPr>
            <a:endParaRPr lang="sv-SE" sz="1600" dirty="0"/>
          </a:p>
          <a:p>
            <a:pPr marL="1587" indent="0">
              <a:buNone/>
            </a:pPr>
            <a:r>
              <a:rPr lang="sv-SE" sz="1800" dirty="0"/>
              <a:t>Prisjustering får göras 1 gång per år. Om ni tecknar kontrakt är det priset fast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53EE5-1055-48FF-874A-32ABA401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0" y="616723"/>
            <a:ext cx="10326688" cy="520086"/>
          </a:xfrm>
        </p:spPr>
        <p:txBody>
          <a:bodyPr/>
          <a:lstStyle/>
          <a:p>
            <a:r>
              <a:rPr lang="sv-SE" dirty="0"/>
              <a:t>Leveransvillkor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5B8E14-B748-4381-AA37-DB999C3A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10" y="1569571"/>
            <a:ext cx="1057139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Delområde A och B</a:t>
            </a:r>
          </a:p>
          <a:p>
            <a:pPr marL="0" indent="0">
              <a:buNone/>
            </a:pPr>
            <a:r>
              <a:rPr lang="sv-SE" sz="2000" dirty="0"/>
              <a:t>Lagerhållna möbler i befintligt skick max 10 arbetsdagar</a:t>
            </a:r>
          </a:p>
          <a:p>
            <a:pPr lvl="1"/>
            <a:r>
              <a:rPr lang="sv-SE" sz="1800" dirty="0"/>
              <a:t>Om de behöver uppgradering innan leverans - </a:t>
            </a:r>
            <a:r>
              <a:rPr lang="sv-SE" sz="1600" i="1" dirty="0"/>
              <a:t>1-10st inom max 30 dagar, 11st eller fler max 45 arbetsdagar</a:t>
            </a:r>
          </a:p>
          <a:p>
            <a:pPr marL="0" indent="0">
              <a:buNone/>
            </a:pPr>
            <a:r>
              <a:rPr lang="sv-SE" sz="2000" b="1" dirty="0"/>
              <a:t>Delområde C</a:t>
            </a:r>
          </a:p>
          <a:p>
            <a:pPr marL="0" indent="0">
              <a:buNone/>
            </a:pPr>
            <a:r>
              <a:rPr lang="sv-SE" sz="2000" dirty="0"/>
              <a:t>Framgår av era krav i avrop genom FKU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Samtliga kostnader inkl frakt och andra ev administrativa kostnader ska presenteras i leverantörens offert eller i webbutik</a:t>
            </a:r>
          </a:p>
          <a:p>
            <a:pPr marL="0" indent="0">
              <a:buNone/>
            </a:pPr>
            <a:r>
              <a:rPr lang="sv-SE" sz="2000" dirty="0"/>
              <a:t>Säkerhet (säkerhetsskydd, informationssäkerhet, personuppgifter) – ska följa era krav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3B2950-7CBB-4F07-A34B-2304350A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EB7D93-C858-436B-8FED-D5BD63A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E37FAB-5FD6-43B3-BE15-7F86BAF7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1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FEC63-2C1E-4A08-89A8-216C977B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253"/>
            <a:ext cx="10326688" cy="520086"/>
          </a:xfrm>
        </p:spPr>
        <p:txBody>
          <a:bodyPr/>
          <a:lstStyle/>
          <a:p>
            <a:r>
              <a:rPr lang="sv-SE" dirty="0"/>
              <a:t>Beställningar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DA6949A6-061F-4390-AD88-FF72384FB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02935"/>
              </p:ext>
            </p:extLst>
          </p:nvPr>
        </p:nvGraphicFramePr>
        <p:xfrm>
          <a:off x="923925" y="1125347"/>
          <a:ext cx="10832646" cy="1752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80616">
                  <a:extLst>
                    <a:ext uri="{9D8B030D-6E8A-4147-A177-3AD203B41FA5}">
                      <a16:colId xmlns:a16="http://schemas.microsoft.com/office/drawing/2014/main" val="1555456411"/>
                    </a:ext>
                  </a:extLst>
                </a:gridCol>
                <a:gridCol w="1208580">
                  <a:extLst>
                    <a:ext uri="{9D8B030D-6E8A-4147-A177-3AD203B41FA5}">
                      <a16:colId xmlns:a16="http://schemas.microsoft.com/office/drawing/2014/main" val="1865105088"/>
                    </a:ext>
                  </a:extLst>
                </a:gridCol>
                <a:gridCol w="3533005">
                  <a:extLst>
                    <a:ext uri="{9D8B030D-6E8A-4147-A177-3AD203B41FA5}">
                      <a16:colId xmlns:a16="http://schemas.microsoft.com/office/drawing/2014/main" val="1189626155"/>
                    </a:ext>
                  </a:extLst>
                </a:gridCol>
                <a:gridCol w="4110445">
                  <a:extLst>
                    <a:ext uri="{9D8B030D-6E8A-4147-A177-3AD203B41FA5}">
                      <a16:colId xmlns:a16="http://schemas.microsoft.com/office/drawing/2014/main" val="3706161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Beställ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Kommentar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7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Webbutik, kundtjänst, offert/epost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Webbutik senast 1 juli: </a:t>
                      </a:r>
                      <a:r>
                        <a:rPr lang="sv-SE" sz="1800" dirty="0"/>
                        <a:t>bild, skick, pris, modell, antal i lager, fraktpriser etc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1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Kundtjänst, offert/epost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85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A, B,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Offert/epost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32497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E5B72-8DC0-49D6-82EF-A515B44E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7A4090-939F-45FF-A94B-F4D4C6A3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526437-F561-40D2-A0A6-EF06C1E3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19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97EEA91-5BDD-4AA0-B3C2-817BDE5C506E}"/>
              </a:ext>
            </a:extLst>
          </p:cNvPr>
          <p:cNvSpPr txBox="1"/>
          <p:nvPr/>
        </p:nvSpPr>
        <p:spPr>
          <a:xfrm>
            <a:off x="923925" y="3173740"/>
            <a:ext cx="11163572" cy="215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Kontaktuppgifter	finns hos Adda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Orderbekräftelse 	inom 2 arbetsdagar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Fakturering	E-faktura, 30 dagar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Kontrakt 		max 1år efter ramavtalet upphört. Villkor finns hos Adda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E-handel		ska tillmötesgå era behov i </a:t>
            </a:r>
            <a:r>
              <a:rPr lang="sv-SE" i="1" u="sng" dirty="0"/>
              <a:t>möjligaste</a:t>
            </a:r>
            <a:r>
              <a:rPr lang="sv-SE" dirty="0"/>
              <a:t> mån (</a:t>
            </a:r>
            <a:r>
              <a:rPr lang="sv-SE" i="1" dirty="0"/>
              <a:t>B undantag krav</a:t>
            </a:r>
            <a:r>
              <a:rPr lang="sv-SE" dirty="0"/>
              <a:t>). </a:t>
            </a:r>
            <a:r>
              <a:rPr lang="sv-SE" dirty="0" err="1"/>
              <a:t>Peppol</a:t>
            </a:r>
            <a:r>
              <a:rPr lang="sv-SE" dirty="0"/>
              <a:t>, er leverantör eller er portal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Statistik		kostnadsfritt. A+C – kvartalsvis, B – på begäran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3637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 descr="En bild som visar person&#10;&#10;Automatiskt genererad beskrivning">
            <a:extLst>
              <a:ext uri="{FF2B5EF4-FFF2-40B4-BE49-F238E27FC236}">
                <a16:creationId xmlns:a16="http://schemas.microsoft.com/office/drawing/2014/main" id="{2692D019-1A89-4D2A-8465-B5A0C13C37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r="35875" b="-1"/>
          <a:stretch/>
        </p:blipFill>
        <p:spPr>
          <a:xfrm>
            <a:off x="6937510" y="-1"/>
            <a:ext cx="5254486" cy="6857998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dirty="0"/>
              <a:t>Omfattning och avtalstid</a:t>
            </a:r>
          </a:p>
          <a:p>
            <a:pPr>
              <a:lnSpc>
                <a:spcPct val="90000"/>
              </a:lnSpc>
            </a:pPr>
            <a:r>
              <a:rPr lang="sv-SE" dirty="0"/>
              <a:t>Geografiska indelningar och leverantörer</a:t>
            </a:r>
          </a:p>
          <a:p>
            <a:pPr>
              <a:lnSpc>
                <a:spcPct val="90000"/>
              </a:lnSpc>
            </a:pPr>
            <a:r>
              <a:rPr lang="sv-SE" dirty="0"/>
              <a:t>Avropsmodeller</a:t>
            </a:r>
          </a:p>
          <a:p>
            <a:pPr>
              <a:lnSpc>
                <a:spcPct val="90000"/>
              </a:lnSpc>
            </a:pPr>
            <a:r>
              <a:rPr lang="sv-SE" dirty="0"/>
              <a:t>Sortiment</a:t>
            </a:r>
          </a:p>
          <a:p>
            <a:pPr>
              <a:lnSpc>
                <a:spcPct val="90000"/>
              </a:lnSpc>
            </a:pPr>
            <a:r>
              <a:rPr lang="sv-SE" dirty="0"/>
              <a:t>Kvalitet, garanti och krav</a:t>
            </a:r>
          </a:p>
          <a:p>
            <a:pPr>
              <a:lnSpc>
                <a:spcPct val="90000"/>
              </a:lnSpc>
            </a:pPr>
            <a:r>
              <a:rPr lang="sv-SE" dirty="0"/>
              <a:t>Tjänster</a:t>
            </a:r>
          </a:p>
          <a:p>
            <a:pPr>
              <a:lnSpc>
                <a:spcPct val="90000"/>
              </a:lnSpc>
            </a:pPr>
            <a:r>
              <a:rPr lang="sv-SE" dirty="0"/>
              <a:t>Hänsynskriterier SFN/FKU</a:t>
            </a:r>
          </a:p>
          <a:p>
            <a:pPr>
              <a:lnSpc>
                <a:spcPct val="90000"/>
              </a:lnSpc>
            </a:pPr>
            <a:r>
              <a:rPr lang="sv-SE" dirty="0"/>
              <a:t>Hållbarhetsnyttor och krav</a:t>
            </a:r>
          </a:p>
          <a:p>
            <a:pPr>
              <a:lnSpc>
                <a:spcPct val="90000"/>
              </a:lnSpc>
            </a:pPr>
            <a:r>
              <a:rPr lang="sv-SE" dirty="0"/>
              <a:t>Priser och leveransvillkor</a:t>
            </a:r>
          </a:p>
          <a:p>
            <a:pPr>
              <a:lnSpc>
                <a:spcPct val="90000"/>
              </a:lnSpc>
            </a:pPr>
            <a:r>
              <a:rPr lang="sv-SE" dirty="0"/>
              <a:t>Beställningar, fakturering</a:t>
            </a:r>
          </a:p>
          <a:p>
            <a:pPr>
              <a:lnSpc>
                <a:spcPct val="90000"/>
              </a:lnSpc>
            </a:pPr>
            <a:r>
              <a:rPr lang="sv-SE" dirty="0"/>
              <a:t>Problem?</a:t>
            </a:r>
          </a:p>
          <a:p>
            <a:pPr>
              <a:lnSpc>
                <a:spcPct val="90000"/>
              </a:lnSpc>
            </a:pPr>
            <a:r>
              <a:rPr lang="sv-SE" dirty="0"/>
              <a:t>Frågor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B5439F1-2225-445E-8139-56437D851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AE9DF4-4855-4AF6-9D3F-64333BD37423}" type="datetime1">
              <a:rPr lang="sv-SE" smtClean="0"/>
              <a:pPr>
                <a:spcAft>
                  <a:spcPts val="600"/>
                </a:spcAft>
              </a:pPr>
              <a:t>2022-04-21</a:t>
            </a:fld>
            <a:endParaRPr lang="sv-SE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9E287455-3718-4107-9DD2-1843BCB9B0F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781"/>
            <a:ext cx="10326688" cy="520086"/>
          </a:xfrm>
        </p:spPr>
        <p:txBody>
          <a:bodyPr/>
          <a:lstStyle/>
          <a:p>
            <a:r>
              <a:rPr lang="sv-SE" dirty="0"/>
              <a:t>Problem?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19" y="1509181"/>
            <a:ext cx="10326688" cy="5348819"/>
          </a:xfrm>
        </p:spPr>
        <p:txBody>
          <a:bodyPr/>
          <a:lstStyle/>
          <a:p>
            <a:r>
              <a:rPr lang="sv-SE" sz="2000" dirty="0"/>
              <a:t>Avbeställning			innan det har skickats från lev, kan uppstå kostnader annars</a:t>
            </a:r>
          </a:p>
          <a:p>
            <a:r>
              <a:rPr lang="sv-SE" sz="2000" dirty="0"/>
              <a:t>Retur				kostnadsfritt om felaktig leverans</a:t>
            </a:r>
          </a:p>
          <a:p>
            <a:r>
              <a:rPr lang="sv-SE" sz="2000" dirty="0"/>
              <a:t>Felbeställning			kontakta leverantören omgående</a:t>
            </a:r>
          </a:p>
          <a:p>
            <a:r>
              <a:rPr lang="sv-SE" sz="2000" dirty="0"/>
              <a:t>Reklamation			kostnadsfritt vid fel/brister</a:t>
            </a:r>
          </a:p>
          <a:p>
            <a:r>
              <a:rPr lang="sv-SE" sz="2000" dirty="0"/>
              <a:t>Fel på produkt 		kontakta leverantören inom 30 dagar</a:t>
            </a:r>
          </a:p>
          <a:p>
            <a:r>
              <a:rPr lang="sv-SE" sz="2000" dirty="0"/>
              <a:t>Leveransförsening		information 1 arbetsdag efter planerat datum</a:t>
            </a:r>
          </a:p>
          <a:p>
            <a:r>
              <a:rPr lang="sv-SE" sz="2000" dirty="0"/>
              <a:t>Hävning av köp/kontrakt	finns flera grunder, kan då undanta vid nästa avrop</a:t>
            </a:r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Samtliga villkor finns att läsa i kontraktsvillkoren hos Adda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 descr="Karta på alla län i Sveri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97" y="561408"/>
            <a:ext cx="2319533" cy="525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2094188" y="1667572"/>
            <a:ext cx="1491114" cy="1062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sv-SE" sz="1051" b="1" dirty="0">
                <a:solidFill>
                  <a:prstClr val="black"/>
                </a:solidFill>
                <a:latin typeface="Corbel"/>
              </a:rPr>
              <a:t>Fredrik Lovén, </a:t>
            </a:r>
          </a:p>
          <a:p>
            <a:pPr defTabSz="914354">
              <a:defRPr/>
            </a:pPr>
            <a:r>
              <a:rPr lang="sv-SE" sz="1051" b="1" dirty="0">
                <a:solidFill>
                  <a:prstClr val="black"/>
                </a:solidFill>
                <a:latin typeface="Corbel"/>
              </a:rPr>
              <a:t>Chef Kundstöd</a:t>
            </a:r>
          </a:p>
          <a:p>
            <a:pPr defTabSz="914354">
              <a:defRPr/>
            </a:pPr>
            <a:endParaRPr lang="sv-SE" sz="1051" dirty="0">
              <a:solidFill>
                <a:prstClr val="black"/>
              </a:solidFill>
              <a:latin typeface="Corbel"/>
            </a:endParaRP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08-709 59 36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  <a:hlinkClick r:id="rId4"/>
              </a:rPr>
              <a:t>fredrik.loven@adda.se</a:t>
            </a:r>
            <a:r>
              <a:rPr lang="sv-SE" sz="1051" dirty="0">
                <a:solidFill>
                  <a:prstClr val="black"/>
                </a:solidFill>
                <a:latin typeface="Corbel"/>
              </a:rPr>
              <a:t> </a:t>
            </a:r>
          </a:p>
          <a:p>
            <a:pPr defTabSz="914354">
              <a:defRPr/>
            </a:pPr>
            <a:endParaRPr lang="sv-SE" sz="1051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372035" y="864798"/>
            <a:ext cx="2340705" cy="1062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sv-SE" sz="1051" b="1" dirty="0">
                <a:solidFill>
                  <a:prstClr val="black"/>
                </a:solidFill>
                <a:latin typeface="Corbel"/>
              </a:rPr>
              <a:t>Per Zackrisson, Regionalt inköpsstöd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Gävleborg, Jämtland, Uppsala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 Västerbotten, Västernorrland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08-709 59 11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  <a:hlinkClick r:id="rId5"/>
              </a:rPr>
              <a:t>per.zackrisson@adda.se</a:t>
            </a:r>
            <a:r>
              <a:rPr lang="sv-SE" sz="1051" dirty="0">
                <a:solidFill>
                  <a:prstClr val="black"/>
                </a:solidFill>
                <a:latin typeface="Corbel"/>
              </a:rPr>
              <a:t> </a:t>
            </a:r>
          </a:p>
          <a:p>
            <a:pPr defTabSz="914354">
              <a:defRPr/>
            </a:pPr>
            <a:endParaRPr lang="sv-SE" sz="1051" dirty="0">
              <a:solidFill>
                <a:prstClr val="white">
                  <a:lumMod val="50000"/>
                </a:prstClr>
              </a:solidFill>
              <a:latin typeface="Corbel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6"/>
          <a:srcRect l="5669"/>
          <a:stretch/>
        </p:blipFill>
        <p:spPr>
          <a:xfrm>
            <a:off x="5088430" y="745900"/>
            <a:ext cx="920564" cy="1162601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6372035" y="2350382"/>
            <a:ext cx="2363147" cy="1062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sv-SE" sz="1051" b="1" dirty="0">
                <a:solidFill>
                  <a:prstClr val="black"/>
                </a:solidFill>
                <a:latin typeface="Corbel"/>
              </a:rPr>
              <a:t>Peo Bengtsson, Regionalt inköpsstöd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Stockholm, Södermanland,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Norrbotten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</a:rPr>
              <a:t>08-709 59 10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orbel"/>
                <a:hlinkClick r:id="rId7"/>
              </a:rPr>
              <a:t>peo.bengtsson@adda.se</a:t>
            </a:r>
            <a:r>
              <a:rPr lang="sv-SE" sz="1051" dirty="0">
                <a:solidFill>
                  <a:prstClr val="black"/>
                </a:solidFill>
                <a:latin typeface="Corbel"/>
              </a:rPr>
              <a:t> </a:t>
            </a:r>
          </a:p>
          <a:p>
            <a:pPr defTabSz="914354">
              <a:defRPr/>
            </a:pPr>
            <a:endParaRPr lang="sv-SE" sz="1051" dirty="0">
              <a:solidFill>
                <a:prstClr val="white">
                  <a:lumMod val="50000"/>
                </a:prstClr>
              </a:solidFill>
              <a:latin typeface="Corbel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6308816" y="4058230"/>
            <a:ext cx="184731" cy="577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1051" b="1" dirty="0">
              <a:solidFill>
                <a:prstClr val="black"/>
              </a:solidFill>
              <a:latin typeface="Corbel"/>
            </a:endParaRPr>
          </a:p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1051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1051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3" descr="http://kommnet.sklkommentus.se/filtered/1108/rszww128h128-100/loven-fredrik--1465592565-rszww128h128-1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4" y="1667573"/>
            <a:ext cx="952173" cy="9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ruta 22"/>
          <p:cNvSpPr txBox="1"/>
          <p:nvPr/>
        </p:nvSpPr>
        <p:spPr>
          <a:xfrm>
            <a:off x="6372035" y="5253336"/>
            <a:ext cx="263730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sv-SE" sz="1051" b="1" dirty="0">
                <a:solidFill>
                  <a:prstClr val="black"/>
                </a:solidFill>
                <a:latin typeface="Corbel" panose="020B0503020204020204" pitchFamily="34" charset="0"/>
              </a:rPr>
              <a:t>Andreas Holmer</a:t>
            </a:r>
            <a:r>
              <a:rPr lang="sv-SE" sz="1051" b="1" dirty="0">
                <a:solidFill>
                  <a:prstClr val="black"/>
                </a:solidFill>
              </a:rPr>
              <a:t>, Regionalt inköpsstöd</a:t>
            </a:r>
          </a:p>
          <a:p>
            <a:pPr defTabSz="914354"/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Kalmar, Jönköping, Östergötland, Gotland</a:t>
            </a:r>
          </a:p>
          <a:p>
            <a:pPr defTabSz="914354"/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072-999 42 81</a:t>
            </a:r>
          </a:p>
          <a:p>
            <a:pPr defTabSz="914354"/>
            <a:r>
              <a:rPr lang="sv-SE" sz="1051" dirty="0">
                <a:solidFill>
                  <a:prstClr val="black"/>
                </a:solidFill>
                <a:latin typeface="Calibri" panose="020F0502020204030204"/>
                <a:hlinkClick r:id="rId9"/>
              </a:rPr>
              <a:t>Andreas.holmer@adda.se</a:t>
            </a: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   </a:t>
            </a:r>
          </a:p>
        </p:txBody>
      </p:sp>
      <p:sp>
        <p:nvSpPr>
          <p:cNvPr id="24" name="textruta 23"/>
          <p:cNvSpPr txBox="1"/>
          <p:nvPr/>
        </p:nvSpPr>
        <p:spPr>
          <a:xfrm flipH="1">
            <a:off x="6357313" y="3882779"/>
            <a:ext cx="2338479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sv-SE" sz="1050" b="1" dirty="0"/>
              <a:t>Joel Valtanen, Regionalt Inköpsstöd</a:t>
            </a:r>
          </a:p>
          <a:p>
            <a:pPr defTabSz="914354"/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Dalarna, Örebro, Värmland, Västmanland</a:t>
            </a:r>
          </a:p>
          <a:p>
            <a:pPr defTabSz="914354"/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08-709 59 98</a:t>
            </a:r>
          </a:p>
          <a:p>
            <a:pPr defTabSz="914354"/>
            <a:r>
              <a:rPr lang="sv-SE" sz="1051" dirty="0">
                <a:solidFill>
                  <a:prstClr val="black"/>
                </a:solidFill>
                <a:latin typeface="Calibri" panose="020F0502020204030204"/>
                <a:hlinkClick r:id="rId10"/>
              </a:rPr>
              <a:t>Joel.valtanen@adda.se</a:t>
            </a: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/>
          <a:stretch/>
        </p:blipFill>
        <p:spPr>
          <a:xfrm>
            <a:off x="5054421" y="2257862"/>
            <a:ext cx="954573" cy="1142213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30" y="3717718"/>
            <a:ext cx="952260" cy="1134461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"/>
          <a:stretch/>
        </p:blipFill>
        <p:spPr>
          <a:xfrm>
            <a:off x="5088430" y="5015907"/>
            <a:ext cx="927591" cy="1214033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55245" y="662248"/>
            <a:ext cx="10326688" cy="520086"/>
          </a:xfrm>
        </p:spPr>
        <p:txBody>
          <a:bodyPr/>
          <a:lstStyle/>
          <a:p>
            <a:r>
              <a:rPr lang="sv-SE" sz="4800" b="0" dirty="0"/>
              <a:t>Kundstöd</a:t>
            </a:r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245" y="4344410"/>
            <a:ext cx="906547" cy="108000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245" y="2997910"/>
            <a:ext cx="906547" cy="1080000"/>
          </a:xfrm>
          <a:prstGeom prst="rect">
            <a:avLst/>
          </a:prstGeom>
        </p:spPr>
      </p:pic>
      <p:sp>
        <p:nvSpPr>
          <p:cNvPr id="30" name="textruta 29"/>
          <p:cNvSpPr txBox="1"/>
          <p:nvPr/>
        </p:nvSpPr>
        <p:spPr>
          <a:xfrm>
            <a:off x="2094188" y="4375789"/>
            <a:ext cx="2383986" cy="1085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sv-SE" sz="1051" b="1" dirty="0">
                <a:solidFill>
                  <a:prstClr val="black"/>
                </a:solidFill>
                <a:latin typeface="Corbel"/>
              </a:rPr>
              <a:t>Anna Törnqvist, Regionalt inköpsstöd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Skåne, Blekinge, Kronoberg, 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Gotland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040-661 62 10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white">
                    <a:lumMod val="50000"/>
                  </a:prstClr>
                </a:solidFill>
                <a:latin typeface="Corbel"/>
                <a:hlinkClick r:id="rId16"/>
              </a:rPr>
              <a:t>anna.tornqvist@adda.se</a:t>
            </a:r>
            <a:r>
              <a:rPr lang="sv-SE" sz="1051" dirty="0">
                <a:solidFill>
                  <a:prstClr val="white">
                    <a:lumMod val="50000"/>
                  </a:prstClr>
                </a:solidFill>
                <a:latin typeface="Corbel"/>
              </a:rPr>
              <a:t> </a:t>
            </a:r>
          </a:p>
          <a:p>
            <a:pPr defTabSz="914354">
              <a:defRPr/>
            </a:pPr>
            <a:endParaRPr lang="sv-SE" sz="1200" dirty="0">
              <a:solidFill>
                <a:prstClr val="white">
                  <a:lumMod val="50000"/>
                </a:prstClr>
              </a:solidFill>
              <a:latin typeface="Corbel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2094189" y="3001556"/>
            <a:ext cx="2090637" cy="923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sv-SE" sz="1051" b="1" dirty="0">
                <a:solidFill>
                  <a:prstClr val="black"/>
                </a:solidFill>
                <a:latin typeface="Corbel"/>
              </a:rPr>
              <a:t>Sari Bodin, Regionalt inköpsstöd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Västra Götaland, Halland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black"/>
                </a:solidFill>
                <a:latin typeface="Calibri" panose="020F0502020204030204"/>
              </a:rPr>
              <a:t>08-709 59 65</a:t>
            </a:r>
          </a:p>
          <a:p>
            <a:pPr defTabSz="914354">
              <a:defRPr/>
            </a:pPr>
            <a:r>
              <a:rPr lang="sv-SE" sz="1051" dirty="0">
                <a:solidFill>
                  <a:prstClr val="white">
                    <a:lumMod val="50000"/>
                  </a:prstClr>
                </a:solidFill>
                <a:latin typeface="Corbel"/>
                <a:hlinkClick r:id="rId17"/>
              </a:rPr>
              <a:t>sari.bodin@adda.se</a:t>
            </a:r>
            <a:r>
              <a:rPr lang="sv-SE" sz="1051" dirty="0">
                <a:solidFill>
                  <a:prstClr val="white">
                    <a:lumMod val="50000"/>
                  </a:prstClr>
                </a:solidFill>
                <a:latin typeface="Corbel"/>
              </a:rPr>
              <a:t> </a:t>
            </a:r>
          </a:p>
          <a:p>
            <a:pPr defTabSz="914354">
              <a:defRPr/>
            </a:pPr>
            <a:endParaRPr lang="sv-SE" sz="12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CDAFEABB-0C4E-4608-AEB5-6E661316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634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79"/>
            <a:ext cx="10326688" cy="520086"/>
          </a:xfrm>
        </p:spPr>
        <p:txBody>
          <a:bodyPr/>
          <a:lstStyle/>
          <a:p>
            <a:r>
              <a:rPr lang="sv-SE" dirty="0"/>
              <a:t>Frågor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4" y="1527242"/>
            <a:ext cx="10612846" cy="4411663"/>
          </a:xfrm>
          <a:noFill/>
        </p:spPr>
        <p:txBody>
          <a:bodyPr/>
          <a:lstStyle/>
          <a:p>
            <a:pPr marL="0" indent="0">
              <a:buNone/>
            </a:pPr>
            <a:r>
              <a:rPr lang="sv-SE" dirty="0"/>
              <a:t>Leverantörernas support</a:t>
            </a:r>
          </a:p>
          <a:p>
            <a:pPr marL="0" indent="0">
              <a:buNone/>
            </a:pPr>
            <a:r>
              <a:rPr lang="sv-SE" sz="2000" dirty="0"/>
              <a:t>Öppet helgfri vardag minst 8.00-16.00</a:t>
            </a:r>
          </a:p>
          <a:p>
            <a:pPr lvl="1"/>
            <a:r>
              <a:rPr lang="sv-SE" sz="1800" dirty="0"/>
              <a:t>Kontaktuppgifter på leverantörens webbsida</a:t>
            </a:r>
          </a:p>
          <a:p>
            <a:pPr lvl="1"/>
            <a:r>
              <a:rPr lang="sv-SE" sz="1800" dirty="0"/>
              <a:t>Frågor leveranser, priser, fakturor, returer etc</a:t>
            </a:r>
          </a:p>
          <a:p>
            <a:pPr marL="268287" lvl="1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dirty="0"/>
              <a:t>Adda inköpscentral</a:t>
            </a:r>
          </a:p>
          <a:p>
            <a:pPr marL="0" indent="0">
              <a:buNone/>
            </a:pPr>
            <a:r>
              <a:rPr lang="sv-SE" sz="2000" dirty="0"/>
              <a:t>Öppet helgfri mån-tors 09.00-16.00, fredag 9.00-14.00</a:t>
            </a:r>
          </a:p>
          <a:p>
            <a:pPr lvl="1"/>
            <a:r>
              <a:rPr lang="sv-SE" sz="1800" dirty="0"/>
              <a:t>Epost: </a:t>
            </a:r>
            <a:r>
              <a:rPr lang="sv-SE" sz="1800" dirty="0">
                <a:hlinkClick r:id="rId3"/>
              </a:rPr>
              <a:t>inkopscentralen@adda.se</a:t>
            </a:r>
            <a:r>
              <a:rPr lang="sv-SE" sz="1800" dirty="0"/>
              <a:t> </a:t>
            </a:r>
          </a:p>
          <a:p>
            <a:pPr lvl="1"/>
            <a:r>
              <a:rPr lang="sv-SE" sz="1800" dirty="0"/>
              <a:t>Telefon: 08 – 525 029 96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r>
              <a:rPr lang="sv-SE" dirty="0"/>
              <a:t>På avtalsweb kommer avropsstöd finnas publicerat  – t ex kontaktuppgifter till leverantörerna, leverantörslista per område, avropsvägledning, prislistor, kontraktsvillkor etc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22</a:t>
            </a:fld>
            <a:endParaRPr lang="sv-SE"/>
          </a:p>
        </p:txBody>
      </p:sp>
      <p:pic>
        <p:nvPicPr>
          <p:cNvPr id="9" name="Bildobjekt 8">
            <a:hlinkClick r:id="rId4"/>
            <a:extLst>
              <a:ext uri="{FF2B5EF4-FFF2-40B4-BE49-F238E27FC236}">
                <a16:creationId xmlns:a16="http://schemas.microsoft.com/office/drawing/2014/main" id="{175FEBE0-5D71-4FC2-A577-D4AFA7A9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504" y="136599"/>
            <a:ext cx="5592760" cy="35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38" y="1510551"/>
            <a:ext cx="9990152" cy="44116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-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Försäljning/uthyrning 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 närliggande tjänster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Köpa/hyra begagnade möbler, enklare inredningsförslag, uppgradering inför köp/hyra 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Tjänster kring era befintliga möbler: avyttring, värdering, inventering, klassificering, åtgärdsförslag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B1 -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Möbelrenovering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era befintliga möbler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Renovering (t ex snickeri/träarbeten, lackering, byte reservdelar och möbeltapetsering, bordskivor och möbeltextilier, enklare renoveringsförslag inkl arbetsmetod och material, leveranstjänster och ev mellanlagring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B2 -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Möbeltapetsering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era befintliga möbler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Möbeltapetsering inkl vissa enklare renoveringar som t ex limning av stolsben, möbeltextilier, ev mellanlagring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Projektledning och inredningstjänster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konsulter inom återbruksprojekt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projektledning, rådgivning inom inredning och gestaltning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012" lvl="1" indent="0">
              <a:buNone/>
            </a:pP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 kan nyttja ett eller flera delområden. För varje delområde görs en separat avropsanmälan</a:t>
            </a:r>
            <a:endParaRPr lang="sv-SE" sz="2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932656" y="104503"/>
            <a:ext cx="10326688" cy="11186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Omfattning och avtalstid </a:t>
            </a:r>
          </a:p>
          <a:p>
            <a:r>
              <a:rPr lang="sv-SE" sz="2000" i="1" dirty="0"/>
              <a:t>max 4 år, möjlig uppsägning 2år. Start 20 april</a:t>
            </a:r>
            <a:endParaRPr lang="sv-SE" sz="3600" i="1" dirty="0"/>
          </a:p>
        </p:txBody>
      </p:sp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65BB0-C009-45B2-A5C8-FEDC5BA0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indelning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ED966-851B-4966-A62E-E3C0CC73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5D89A-202A-4904-B8AD-3FC1EF9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A2B97-19C5-4891-B685-A896ECD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3A98A68D-6037-4570-B896-D67D6F628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37162"/>
              </p:ext>
            </p:extLst>
          </p:nvPr>
        </p:nvGraphicFramePr>
        <p:xfrm>
          <a:off x="1254432" y="1935117"/>
          <a:ext cx="10326688" cy="3474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1840">
                  <a:extLst>
                    <a:ext uri="{9D8B030D-6E8A-4147-A177-3AD203B41FA5}">
                      <a16:colId xmlns:a16="http://schemas.microsoft.com/office/drawing/2014/main" val="2979857195"/>
                    </a:ext>
                  </a:extLst>
                </a:gridCol>
                <a:gridCol w="1419899">
                  <a:extLst>
                    <a:ext uri="{9D8B030D-6E8A-4147-A177-3AD203B41FA5}">
                      <a16:colId xmlns:a16="http://schemas.microsoft.com/office/drawing/2014/main" val="3631979090"/>
                    </a:ext>
                  </a:extLst>
                </a:gridCol>
                <a:gridCol w="1820092">
                  <a:extLst>
                    <a:ext uri="{9D8B030D-6E8A-4147-A177-3AD203B41FA5}">
                      <a16:colId xmlns:a16="http://schemas.microsoft.com/office/drawing/2014/main" val="17637975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092996130"/>
                    </a:ext>
                  </a:extLst>
                </a:gridCol>
                <a:gridCol w="3577943">
                  <a:extLst>
                    <a:ext uri="{9D8B030D-6E8A-4147-A177-3AD203B41FA5}">
                      <a16:colId xmlns:a16="http://schemas.microsoft.com/office/drawing/2014/main" val="12464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Leverantörer </a:t>
                      </a:r>
                    </a:p>
                    <a:p>
                      <a:pPr algn="ctr"/>
                      <a:r>
                        <a:rPr lang="sv-SE" sz="1400" i="1" dirty="0"/>
                        <a:t>Totalt antal</a:t>
                      </a:r>
                    </a:p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Leverantörer </a:t>
                      </a:r>
                      <a:r>
                        <a:rPr lang="sv-SE" sz="1400" i="1" dirty="0"/>
                        <a:t>Fördelat per 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 geografiska områden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Indelning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 – Försäljning/uthyrning</a:t>
                      </a:r>
                    </a:p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C - Projektledning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5-9</a:t>
                      </a:r>
                    </a:p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4-9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Skåne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Halland, Blekinge, Kronoberg och Kalmar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Jönköping och Östergötland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Västra Götaland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Södermanland, Västmanland och Uppsala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Stockholm och Gotland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Örebro, Värmland och Dalarna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Gävleborg, Jämtland och Västernorrland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Västerbotten och Norrbotten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5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B1 – Möbelrenovering</a:t>
                      </a:r>
                    </a:p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B2 - Möbeltapetsering</a:t>
                      </a:r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7-9</a:t>
                      </a:r>
                    </a:p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Per kommun</a:t>
                      </a:r>
                    </a:p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 kommun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74850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C7756BD4-6C7E-4D8A-A1F9-CAB15946B9C5}"/>
              </a:ext>
            </a:extLst>
          </p:cNvPr>
          <p:cNvSpPr txBox="1"/>
          <p:nvPr/>
        </p:nvSpPr>
        <p:spPr>
          <a:xfrm>
            <a:off x="923925" y="1391035"/>
            <a:ext cx="887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På </a:t>
            </a:r>
            <a:r>
              <a:rPr lang="sv-SE" sz="1400" dirty="0" err="1"/>
              <a:t>Adda´s</a:t>
            </a:r>
            <a:r>
              <a:rPr lang="sv-SE" sz="1400" dirty="0"/>
              <a:t> avtalssida finns sammanställning över avtalade leverantörer per avtalsområde och geografiskt område </a:t>
            </a:r>
          </a:p>
        </p:txBody>
      </p:sp>
    </p:spTree>
    <p:extLst>
      <p:ext uri="{BB962C8B-B14F-4D97-AF65-F5344CB8AC3E}">
        <p14:creationId xmlns:p14="http://schemas.microsoft.com/office/powerpoint/2010/main" val="1183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0A99B-FF55-44F6-9DF8-99E4F09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19" y="328393"/>
            <a:ext cx="3691595" cy="520086"/>
          </a:xfrm>
        </p:spPr>
        <p:txBody>
          <a:bodyPr/>
          <a:lstStyle/>
          <a:p>
            <a:r>
              <a:rPr lang="sv-SE" dirty="0"/>
              <a:t>Avropsmodeller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DB94CA-20A1-4E1B-A864-D0D759E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1044394"/>
            <a:ext cx="11059886" cy="129821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Särskild fördelningsnyckel (SFN) – endast för delområde A och B</a:t>
            </a:r>
          </a:p>
          <a:p>
            <a:pPr marL="0" indent="0">
              <a:buNone/>
            </a:pPr>
            <a:r>
              <a:rPr lang="sv-SE" sz="2000" dirty="0"/>
              <a:t>Förnyad konkurrensutsättning (FKU) </a:t>
            </a:r>
          </a:p>
          <a:p>
            <a:pPr marL="0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22A446-A812-4AA2-AF80-E45A87F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3C667-68BE-4259-AC93-E04F122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341BE-D934-4FC0-8FEB-4368AC4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F204A15-BF69-4A39-9687-783DF579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32471"/>
              </p:ext>
            </p:extLst>
          </p:nvPr>
        </p:nvGraphicFramePr>
        <p:xfrm>
          <a:off x="1262743" y="2133284"/>
          <a:ext cx="8139611" cy="2865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2405642131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4107529687"/>
                    </a:ext>
                  </a:extLst>
                </a:gridCol>
                <a:gridCol w="2464526">
                  <a:extLst>
                    <a:ext uri="{9D8B030D-6E8A-4147-A177-3AD203B41FA5}">
                      <a16:colId xmlns:a16="http://schemas.microsoft.com/office/drawing/2014/main" val="3416141094"/>
                    </a:ext>
                  </a:extLst>
                </a:gridCol>
                <a:gridCol w="1355634">
                  <a:extLst>
                    <a:ext uri="{9D8B030D-6E8A-4147-A177-3AD203B41FA5}">
                      <a16:colId xmlns:a16="http://schemas.microsoft.com/office/drawing/2014/main" val="64173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Kundbehov (ex scenarion)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Värde vid varje tillfälle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Avropsmodell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6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Köp/hyra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400.000kr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9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 err="1">
                          <a:solidFill>
                            <a:schemeClr val="tx1"/>
                          </a:solidFill>
                        </a:rPr>
                        <a:t>Div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 renovering av era befintliga möbler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200st (oavsett möbeltyp)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 err="1">
                          <a:solidFill>
                            <a:schemeClr val="tx1"/>
                          </a:solidFill>
                        </a:rPr>
                        <a:t>Omtapetsering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 av era befintliga möbler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200st (oavsett möbeltyp)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Projektledning återbruksprojekt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Oavsett värde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Inventera ett förråd och få åtgärdsförslag (ej själv åtgärden) och värdering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50.000kr (motsvarar en generell beräkning på ca 90 timmar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</a:rPr>
                        <a:t>exkl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 restid och kostnad)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Avyttra (sälja) era befintliga möbler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Oavsett värde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FKU (bakvänd)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34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4D4E1-ECAA-496A-B9E5-E1DEEB9B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64" y="367780"/>
            <a:ext cx="10326688" cy="520086"/>
          </a:xfrm>
        </p:spPr>
        <p:txBody>
          <a:bodyPr/>
          <a:lstStyle/>
          <a:p>
            <a:r>
              <a:rPr lang="sv-SE" dirty="0"/>
              <a:t>Hur fungerar avtalen – exempelscenarion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7CBEA-41F6-4788-9C91-74EC3B0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1C2F-9498-444B-BD16-B75AC27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9A9E3-4242-4FC3-BD25-ACAC32F3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3D7E76C4-B787-4A56-A9E7-BEA51E907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04358"/>
              </p:ext>
            </p:extLst>
          </p:nvPr>
        </p:nvGraphicFramePr>
        <p:xfrm>
          <a:off x="1536664" y="1113949"/>
          <a:ext cx="8739465" cy="383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13155">
                  <a:extLst>
                    <a:ext uri="{9D8B030D-6E8A-4147-A177-3AD203B41FA5}">
                      <a16:colId xmlns:a16="http://schemas.microsoft.com/office/drawing/2014/main" val="3611775119"/>
                    </a:ext>
                  </a:extLst>
                </a:gridCol>
                <a:gridCol w="2913155">
                  <a:extLst>
                    <a:ext uri="{9D8B030D-6E8A-4147-A177-3AD203B41FA5}">
                      <a16:colId xmlns:a16="http://schemas.microsoft.com/office/drawing/2014/main" val="1168661882"/>
                    </a:ext>
                  </a:extLst>
                </a:gridCol>
                <a:gridCol w="2913155">
                  <a:extLst>
                    <a:ext uri="{9D8B030D-6E8A-4147-A177-3AD203B41FA5}">
                      <a16:colId xmlns:a16="http://schemas.microsoft.com/office/drawing/2014/main" val="220533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100" dirty="0"/>
                        <a:t>Kundbehov (ex)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Avropsmodell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2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dirty="0" err="1"/>
                        <a:t>Div</a:t>
                      </a:r>
                      <a:r>
                        <a:rPr lang="sv-SE" sz="1100" dirty="0"/>
                        <a:t> renovering 30st egna möbler och köpa till 50st, av ett värde på 100.000kr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B1 +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SFN i båda (om olika leverantörer = 2st beställningar)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4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dirty="0"/>
                        <a:t>Ett återbruksprojekt som ska resultera i slutmöblerad lokal – värde 5 miljoner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Steg 1 </a:t>
                      </a:r>
                      <a:r>
                        <a:rPr lang="sv-SE" sz="1100" dirty="0"/>
                        <a:t>– C</a:t>
                      </a:r>
                    </a:p>
                    <a:p>
                      <a:r>
                        <a:rPr lang="sv-SE" sz="1100" dirty="0"/>
                        <a:t>Lämnar förslag på åtgärder i projektet. Kan utses som projektledare/leveranskoordinator</a:t>
                      </a:r>
                    </a:p>
                    <a:p>
                      <a:endParaRPr lang="sv-SE" sz="1100" dirty="0"/>
                    </a:p>
                    <a:p>
                      <a:endParaRPr lang="sv-SE" sz="1100" dirty="0"/>
                    </a:p>
                    <a:p>
                      <a:r>
                        <a:rPr lang="sv-SE" sz="1100" b="1" dirty="0"/>
                        <a:t>Steg 2 </a:t>
                      </a:r>
                      <a:r>
                        <a:rPr lang="sv-SE" sz="1100" dirty="0"/>
                        <a:t>A + B1/B2</a:t>
                      </a:r>
                    </a:p>
                    <a:p>
                      <a:r>
                        <a:rPr lang="sv-SE" sz="1100" dirty="0"/>
                        <a:t>Utförandedelen i projektet. Tjänster som ska utföras utifrån det förslag på åtgärder från steg 1. Ev levererar och mellanlagrar</a:t>
                      </a:r>
                    </a:p>
                    <a:p>
                      <a:endParaRPr lang="sv-SE" sz="1100" dirty="0"/>
                    </a:p>
                    <a:p>
                      <a:r>
                        <a:rPr lang="sv-SE" sz="1100" b="1" dirty="0"/>
                        <a:t>Steg 3 </a:t>
                      </a:r>
                      <a:r>
                        <a:rPr lang="sv-SE" sz="1100" dirty="0"/>
                        <a:t>– C</a:t>
                      </a:r>
                    </a:p>
                    <a:p>
                      <a:r>
                        <a:rPr lang="sv-SE" sz="1100" dirty="0"/>
                        <a:t>Ansvarar för att genomförandet blir som ni önskar, slutför och följer upp resultatet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FKU område C – avropet omfattar steg 1 + 3</a:t>
                      </a:r>
                    </a:p>
                    <a:p>
                      <a:r>
                        <a:rPr lang="sv-SE" sz="1100" dirty="0"/>
                        <a:t>Lev ska kunna lämna förslag på åtgärder som kan användas som krav i nästa FKU</a:t>
                      </a:r>
                    </a:p>
                    <a:p>
                      <a:endParaRPr lang="sv-SE" sz="1100" dirty="0"/>
                    </a:p>
                    <a:p>
                      <a:endParaRPr lang="sv-SE" sz="1100" dirty="0"/>
                    </a:p>
                    <a:p>
                      <a:r>
                        <a:rPr lang="sv-SE" sz="1100" dirty="0"/>
                        <a:t>SFN/FKU beroende på värde – ett gemensamt avrop med utvärdering och vinnande kontrakt per avtalsområde.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5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dirty="0"/>
                        <a:t>Avyttring 70st möbler, div renovering av era befintliga (75.000kr) och kompletteringsköp (200.000kr)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 – avyttring</a:t>
                      </a:r>
                    </a:p>
                    <a:p>
                      <a:r>
                        <a:rPr lang="sv-SE" sz="1100" dirty="0"/>
                        <a:t>A – köp</a:t>
                      </a:r>
                    </a:p>
                    <a:p>
                      <a:r>
                        <a:rPr lang="sv-SE" sz="1100" dirty="0"/>
                        <a:t>B1 – div renovering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 – FKU (bakvänd)</a:t>
                      </a:r>
                    </a:p>
                    <a:p>
                      <a:r>
                        <a:rPr lang="sv-SE" sz="1100" dirty="0"/>
                        <a:t>A – SFN</a:t>
                      </a:r>
                    </a:p>
                    <a:p>
                      <a:r>
                        <a:rPr lang="sv-SE" sz="1100" dirty="0"/>
                        <a:t>B1 – SFN</a:t>
                      </a:r>
                    </a:p>
                    <a:p>
                      <a:r>
                        <a:rPr lang="sv-SE" sz="1100" dirty="0"/>
                        <a:t>Dvs 3st avrop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10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9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5B41-02CA-49ED-B7D7-0BCD480A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Sortiment – A och 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014EFB-3787-4A6D-B1FF-F2DF7F4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326688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Standardprodukter </a:t>
            </a:r>
          </a:p>
          <a:p>
            <a:pPr lvl="1"/>
            <a:r>
              <a:rPr lang="sv-SE" sz="1600" dirty="0"/>
              <a:t>Skrivbord/arbetsbord – höj/sänkbara, laminat/</a:t>
            </a:r>
            <a:r>
              <a:rPr lang="sv-SE" sz="1600" dirty="0" err="1"/>
              <a:t>fanér</a:t>
            </a:r>
            <a:r>
              <a:rPr lang="sv-SE" sz="1600" dirty="0"/>
              <a:t>, flera storlekar</a:t>
            </a:r>
          </a:p>
          <a:p>
            <a:pPr lvl="1"/>
            <a:r>
              <a:rPr lang="sv-SE" sz="1600" dirty="0"/>
              <a:t>Arbetsstolar – hög- och låg rygg</a:t>
            </a:r>
          </a:p>
          <a:p>
            <a:pPr lvl="1"/>
            <a:r>
              <a:rPr lang="sv-SE" sz="1600" dirty="0"/>
              <a:t>Bordsskivor – laminat/</a:t>
            </a:r>
            <a:r>
              <a:rPr lang="sv-SE" sz="1600" dirty="0" err="1"/>
              <a:t>fanér</a:t>
            </a:r>
            <a:r>
              <a:rPr lang="sv-SE" sz="1600" dirty="0"/>
              <a:t>/linoleum/</a:t>
            </a:r>
            <a:r>
              <a:rPr lang="sv-SE" sz="1600" dirty="0" err="1"/>
              <a:t>HTlaminat</a:t>
            </a:r>
            <a:r>
              <a:rPr lang="sv-SE" sz="1600" dirty="0"/>
              <a:t>, ljuddämpande, flera olika storlekar, rektangulära och runda, till flera olika benstativ</a:t>
            </a:r>
          </a:p>
          <a:p>
            <a:pPr lvl="1"/>
            <a:r>
              <a:rPr lang="sv-SE" sz="1600" dirty="0"/>
              <a:t>Textilier – flera olika möbel- och skärmtextilier i ull och polyester samt sjukhusväv och vävplast/konstläder i flera kulörer</a:t>
            </a:r>
          </a:p>
          <a:p>
            <a:pPr lvl="1"/>
            <a:r>
              <a:rPr lang="sv-SE" sz="1600" dirty="0"/>
              <a:t>Reservdelar t ex hjul, arm/nackstöd, </a:t>
            </a:r>
            <a:r>
              <a:rPr lang="sv-SE" sz="1600" dirty="0" err="1"/>
              <a:t>gasfjädrar</a:t>
            </a:r>
            <a:r>
              <a:rPr lang="sv-SE" sz="1600" dirty="0"/>
              <a:t> och styrenheter</a:t>
            </a:r>
          </a:p>
          <a:p>
            <a:pPr marL="0" indent="0">
              <a:buNone/>
            </a:pPr>
            <a:r>
              <a:rPr lang="sv-SE" sz="1800" dirty="0"/>
              <a:t>Övrigt sortiment, exempelvis</a:t>
            </a:r>
          </a:p>
          <a:p>
            <a:pPr lvl="1"/>
            <a:r>
              <a:rPr lang="sv-SE" sz="1600" dirty="0"/>
              <a:t>Konferensbord, matsal- och besöksstolar, soffor och fåtöljer, bord, skärmväggar, ljudabsorbenter, skrivtavlor, skåp och förvaring, hyllor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31588A-FD32-436E-A5FA-02B8E420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98DB7F-3071-48E9-9577-F7EED739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C51F27-0D2B-4AAC-99BE-25E1DAC3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12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D19690-BF7C-4A1B-BD1A-274B8864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29" y="581122"/>
            <a:ext cx="10326688" cy="520086"/>
          </a:xfrm>
        </p:spPr>
        <p:txBody>
          <a:bodyPr/>
          <a:lstStyle/>
          <a:p>
            <a:r>
              <a:rPr lang="sv-SE" dirty="0"/>
              <a:t>Kvalitet och garanti – A och 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FF0818-42C2-4FA7-A2CA-4EF841CF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29" y="1463445"/>
            <a:ext cx="10651342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 - Begagnade produkter och inredning –  garanti minst 2år</a:t>
            </a:r>
          </a:p>
          <a:p>
            <a:pPr lvl="1"/>
            <a:r>
              <a:rPr lang="sv-SE" dirty="0"/>
              <a:t>Många leverantörer erbjuder längre – se sammanställning på Addas avtalsweb</a:t>
            </a:r>
          </a:p>
          <a:p>
            <a:pPr lvl="1"/>
            <a:r>
              <a:rPr lang="sv-SE" dirty="0"/>
              <a:t>El-komponenter garanti minst 1 år</a:t>
            </a:r>
          </a:p>
          <a:p>
            <a:pPr lvl="1"/>
            <a:r>
              <a:rPr lang="sv-SE" dirty="0"/>
              <a:t>Vara avsedda för offentlig miljö</a:t>
            </a:r>
          </a:p>
          <a:p>
            <a:pPr lvl="1"/>
            <a:r>
              <a:rPr lang="sv-SE" dirty="0"/>
              <a:t>Ska uppfylla svensk och europisk lagstiftning kring säkerhet, brand, funktion och kemiskt innehåll</a:t>
            </a:r>
          </a:p>
          <a:p>
            <a:pPr lvl="1"/>
            <a:r>
              <a:rPr lang="sv-SE" dirty="0"/>
              <a:t>Skick mycket bra eller näst intill nyskick</a:t>
            </a:r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 - Funktionsansvar</a:t>
            </a:r>
          </a:p>
          <a:p>
            <a:pPr lvl="1"/>
            <a:r>
              <a:rPr lang="sv-SE" dirty="0"/>
              <a:t>Minst 3 år på leverantörernas arbete</a:t>
            </a:r>
          </a:p>
          <a:p>
            <a:pPr lvl="1"/>
            <a:r>
              <a:rPr lang="sv-SE" dirty="0"/>
              <a:t>Minst 2 år på tillfört material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2A504-C1EE-47D7-8744-F4DEEEA3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B3AA04-D85C-4F9D-8E73-C117EEBD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EFCBE8-B43B-4A47-8484-C94D7D3A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58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46A3E3-F573-4A7B-85EC-FC2EE78F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Tjänster – A och 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4874B4-9C05-4974-B24F-564B49D83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Tilläggstjänster i samband med leverans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889A6-9FE7-4A85-81A8-9AFE1356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4" y="2139950"/>
            <a:ext cx="9901094" cy="2570595"/>
          </a:xfrm>
        </p:spPr>
        <p:txBody>
          <a:bodyPr wrap="none" numCol="2" anchor="t"/>
          <a:lstStyle/>
          <a:p>
            <a:r>
              <a:rPr lang="sv-SE" dirty="0"/>
              <a:t>Transport till/från era lokaler inkl lossning</a:t>
            </a:r>
          </a:p>
          <a:p>
            <a:r>
              <a:rPr lang="sv-SE" dirty="0" err="1"/>
              <a:t>Skyddstäckning</a:t>
            </a:r>
            <a:endParaRPr lang="sv-SE" dirty="0"/>
          </a:p>
          <a:p>
            <a:r>
              <a:rPr lang="sv-SE" dirty="0"/>
              <a:t>Inbärning till anvisad plats</a:t>
            </a:r>
          </a:p>
          <a:p>
            <a:r>
              <a:rPr lang="sv-SE" dirty="0" err="1"/>
              <a:t>Ihopmontering</a:t>
            </a:r>
            <a:r>
              <a:rPr lang="sv-SE" dirty="0"/>
              <a:t> ( t ex vidrenovering)</a:t>
            </a:r>
          </a:p>
          <a:p>
            <a:r>
              <a:rPr lang="sv-SE" dirty="0"/>
              <a:t>Omhändertagande av emballage och </a:t>
            </a:r>
            <a:r>
              <a:rPr lang="sv-SE" dirty="0" err="1"/>
              <a:t>efterstädning</a:t>
            </a:r>
            <a:endParaRPr lang="sv-SE" dirty="0"/>
          </a:p>
          <a:p>
            <a:r>
              <a:rPr lang="sv-SE" dirty="0"/>
              <a:t>Lån av varuprover t ex tygprov och </a:t>
            </a:r>
            <a:r>
              <a:rPr lang="sv-SE" dirty="0" err="1"/>
              <a:t>bordsskivematerial</a:t>
            </a:r>
            <a:endParaRPr lang="sv-SE" dirty="0"/>
          </a:p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61718F-96A4-46B1-AF31-A53CE1D7D31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93527" y="1755775"/>
            <a:ext cx="4930223" cy="271808"/>
          </a:xfrm>
        </p:spPr>
        <p:txBody>
          <a:bodyPr/>
          <a:lstStyle/>
          <a:p>
            <a:r>
              <a:rPr lang="sv-SE" dirty="0"/>
              <a:t>Produktrelaterade tjänster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13F5AEB0-7337-4015-81F4-613B691A45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45745" y="2155536"/>
            <a:ext cx="4930223" cy="3408363"/>
          </a:xfrm>
        </p:spPr>
        <p:txBody>
          <a:bodyPr anchor="t"/>
          <a:lstStyle/>
          <a:p>
            <a:r>
              <a:rPr lang="sv-SE" dirty="0"/>
              <a:t>Byte bordsskiva på höj- sänkbart bord</a:t>
            </a:r>
          </a:p>
          <a:p>
            <a:r>
              <a:rPr lang="sv-SE" dirty="0" err="1"/>
              <a:t>Omtapetsering</a:t>
            </a:r>
            <a:r>
              <a:rPr lang="sv-SE" dirty="0"/>
              <a:t>, omklädsel</a:t>
            </a:r>
          </a:p>
          <a:p>
            <a:r>
              <a:rPr lang="sv-SE" dirty="0"/>
              <a:t>Träslipning, </a:t>
            </a:r>
            <a:r>
              <a:rPr lang="sv-SE" dirty="0" err="1"/>
              <a:t>omlackering</a:t>
            </a:r>
            <a:r>
              <a:rPr lang="sv-SE" dirty="0"/>
              <a:t>, </a:t>
            </a:r>
            <a:r>
              <a:rPr lang="sv-SE" dirty="0" err="1"/>
              <a:t>ommålnig</a:t>
            </a:r>
            <a:endParaRPr lang="sv-SE" dirty="0"/>
          </a:p>
          <a:p>
            <a:r>
              <a:rPr lang="sv-SE" dirty="0"/>
              <a:t>Ångtvätt</a:t>
            </a:r>
          </a:p>
          <a:p>
            <a:r>
              <a:rPr lang="sv-SE" dirty="0"/>
              <a:t>Uppgradering inför köp/hyra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B209F6-A0B0-4DB7-B3F8-CAD5E031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479915-FD22-483D-87E5-96FAAEFC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528519-8A0C-487C-A916-F3931BF9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C4CDA6E-028D-41B9-BF94-7355CEE11AB2}"/>
              </a:ext>
            </a:extLst>
          </p:cNvPr>
          <p:cNvSpPr txBox="1"/>
          <p:nvPr/>
        </p:nvSpPr>
        <p:spPr>
          <a:xfrm>
            <a:off x="1023090" y="5194567"/>
            <a:ext cx="88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Avgränsning: </a:t>
            </a:r>
            <a:r>
              <a:rPr lang="sv-SE" dirty="0" err="1"/>
              <a:t>Flyttjänster</a:t>
            </a:r>
            <a:r>
              <a:rPr lang="sv-SE" dirty="0"/>
              <a:t> (dvs flytta omkring era befintliga möbler från plats/lokal till annan)</a:t>
            </a:r>
          </a:p>
        </p:txBody>
      </p:sp>
    </p:spTree>
    <p:extLst>
      <p:ext uri="{BB962C8B-B14F-4D97-AF65-F5344CB8AC3E}">
        <p14:creationId xmlns:p14="http://schemas.microsoft.com/office/powerpoint/2010/main" val="3085921510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customXml/itemProps2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1649</TotalTime>
  <Words>2376</Words>
  <Application>Microsoft Office PowerPoint</Application>
  <PresentationFormat>Bredbild</PresentationFormat>
  <Paragraphs>460</Paragraphs>
  <Slides>22</Slides>
  <Notes>21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Adda - Inköprscentral</vt:lpstr>
      <vt:lpstr>Möbler återbruk och tillhörande tjänster 2021 </vt:lpstr>
      <vt:lpstr>Innehåll</vt:lpstr>
      <vt:lpstr>PowerPoint-presentation</vt:lpstr>
      <vt:lpstr>Geografisk indelning</vt:lpstr>
      <vt:lpstr>Avropsmodeller</vt:lpstr>
      <vt:lpstr>Hur fungerar avtalen – exempelscenarion</vt:lpstr>
      <vt:lpstr>Sortiment – A och B</vt:lpstr>
      <vt:lpstr>Kvalitet och garanti – A och B</vt:lpstr>
      <vt:lpstr>Tjänster – A och B</vt:lpstr>
      <vt:lpstr>Tjänster fortsättning - A</vt:lpstr>
      <vt:lpstr>Tjänster C – exempel projektsteg Syfte – få stöd i återbruksprojekt av erfaren konsult</vt:lpstr>
      <vt:lpstr>Vid SFN avrop delområde A/B – exempel kriterier Leverantör kan utses från ett eller flera alternativ:</vt:lpstr>
      <vt:lpstr>Avrop med FKU</vt:lpstr>
      <vt:lpstr>Exempel på kriterier vid FKU</vt:lpstr>
      <vt:lpstr>Krav och villkor hållbarhet</vt:lpstr>
      <vt:lpstr>Hållbarhetsnyttor (hela ramavtalet)</vt:lpstr>
      <vt:lpstr>Priser </vt:lpstr>
      <vt:lpstr>Leveransvillkor</vt:lpstr>
      <vt:lpstr>Beställningar</vt:lpstr>
      <vt:lpstr>Problem?   </vt:lpstr>
      <vt:lpstr>Kundstöd</vt:lpstr>
      <vt:lpstr>Frågor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Tottie Caroline</cp:lastModifiedBy>
  <cp:revision>68</cp:revision>
  <dcterms:created xsi:type="dcterms:W3CDTF">2021-10-11T09:26:00Z</dcterms:created>
  <dcterms:modified xsi:type="dcterms:W3CDTF">2022-04-21T06:01:02Z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