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74" r:id="rId2"/>
    <p:sldId id="278" r:id="rId3"/>
    <p:sldId id="292" r:id="rId4"/>
    <p:sldId id="291" r:id="rId5"/>
    <p:sldId id="286" r:id="rId6"/>
    <p:sldId id="296" r:id="rId7"/>
    <p:sldId id="297" r:id="rId8"/>
    <p:sldId id="275" r:id="rId9"/>
    <p:sldId id="284" r:id="rId10"/>
    <p:sldId id="279" r:id="rId11"/>
    <p:sldId id="262" r:id="rId12"/>
    <p:sldId id="289" r:id="rId13"/>
    <p:sldId id="257" r:id="rId14"/>
    <p:sldId id="281" r:id="rId15"/>
    <p:sldId id="295" r:id="rId16"/>
    <p:sldId id="290" r:id="rId17"/>
    <p:sldId id="282" r:id="rId1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5" autoAdjust="0"/>
    <p:restoredTop sz="94660"/>
  </p:normalViewPr>
  <p:slideViewPr>
    <p:cSldViewPr snapToGrid="0">
      <p:cViewPr varScale="1">
        <p:scale>
          <a:sx n="61" d="100"/>
          <a:sy n="61" d="100"/>
        </p:scale>
        <p:origin x="77" y="38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F00E46-C316-43C9-983D-280206AE53F1}" type="doc">
      <dgm:prSet loTypeId="urn:microsoft.com/office/officeart/2005/8/layout/cycle2" loCatId="cycle" qsTypeId="urn:microsoft.com/office/officeart/2005/8/quickstyle/3d2" qsCatId="3D" csTypeId="urn:microsoft.com/office/officeart/2005/8/colors/accent1_2" csCatId="accent1" phldr="1"/>
      <dgm:spPr/>
      <dgm:t>
        <a:bodyPr/>
        <a:lstStyle/>
        <a:p>
          <a:endParaRPr lang="sv-SE"/>
        </a:p>
      </dgm:t>
    </dgm:pt>
    <dgm:pt modelId="{D0FE6A53-7F8B-4648-9B87-DF22A9EDEF52}">
      <dgm:prSet phldrT="[Text]"/>
      <dgm:spPr/>
      <dgm:t>
        <a:bodyPr/>
        <a:lstStyle/>
        <a:p>
          <a:r>
            <a:rPr lang="sv-SE" dirty="0"/>
            <a:t>Behovsfångst</a:t>
          </a:r>
        </a:p>
      </dgm:t>
    </dgm:pt>
    <dgm:pt modelId="{07F38E60-D809-4C4F-A913-FEE7DC090F27}" type="parTrans" cxnId="{226F8523-B04A-44CB-9EA8-6F84E7726956}">
      <dgm:prSet/>
      <dgm:spPr/>
      <dgm:t>
        <a:bodyPr/>
        <a:lstStyle/>
        <a:p>
          <a:endParaRPr lang="sv-SE"/>
        </a:p>
      </dgm:t>
    </dgm:pt>
    <dgm:pt modelId="{6B5E30E5-935F-4CCC-A0B1-4C0A61307FE2}" type="sibTrans" cxnId="{226F8523-B04A-44CB-9EA8-6F84E7726956}">
      <dgm:prSet/>
      <dgm:spPr/>
      <dgm:t>
        <a:bodyPr/>
        <a:lstStyle/>
        <a:p>
          <a:endParaRPr lang="sv-SE"/>
        </a:p>
      </dgm:t>
    </dgm:pt>
    <dgm:pt modelId="{27FF9E6B-2E22-44DA-B9EC-DAF9CDEF72EE}">
      <dgm:prSet phldrT="[Text]"/>
      <dgm:spPr/>
      <dgm:t>
        <a:bodyPr/>
        <a:lstStyle/>
        <a:p>
          <a:r>
            <a:rPr lang="sv-SE" dirty="0"/>
            <a:t>Inventering</a:t>
          </a:r>
        </a:p>
      </dgm:t>
    </dgm:pt>
    <dgm:pt modelId="{31D2F623-EF41-4CD3-9A5E-76962EB57E91}" type="parTrans" cxnId="{17E6AA9A-0755-4CFE-B21E-DC6EBF662240}">
      <dgm:prSet/>
      <dgm:spPr/>
      <dgm:t>
        <a:bodyPr/>
        <a:lstStyle/>
        <a:p>
          <a:endParaRPr lang="sv-SE"/>
        </a:p>
      </dgm:t>
    </dgm:pt>
    <dgm:pt modelId="{907EDF97-FB42-4211-A909-A512CA60703F}" type="sibTrans" cxnId="{17E6AA9A-0755-4CFE-B21E-DC6EBF662240}">
      <dgm:prSet/>
      <dgm:spPr/>
      <dgm:t>
        <a:bodyPr/>
        <a:lstStyle/>
        <a:p>
          <a:endParaRPr lang="sv-SE"/>
        </a:p>
      </dgm:t>
    </dgm:pt>
    <dgm:pt modelId="{67C9B91C-DA60-4765-9459-883E940CE469}">
      <dgm:prSet phldrT="[Text]"/>
      <dgm:spPr/>
      <dgm:t>
        <a:bodyPr/>
        <a:lstStyle/>
        <a:p>
          <a:r>
            <a:rPr lang="sv-SE" dirty="0"/>
            <a:t>Nyttoanalys</a:t>
          </a:r>
        </a:p>
      </dgm:t>
    </dgm:pt>
    <dgm:pt modelId="{AE1F5E98-8623-4C1D-895D-1F6769BED4AB}" type="parTrans" cxnId="{84BAB79C-0DE8-4804-A0E7-D01B3C60370E}">
      <dgm:prSet/>
      <dgm:spPr/>
      <dgm:t>
        <a:bodyPr/>
        <a:lstStyle/>
        <a:p>
          <a:endParaRPr lang="sv-SE"/>
        </a:p>
      </dgm:t>
    </dgm:pt>
    <dgm:pt modelId="{FE0F40F4-A660-4B1F-9435-4D8A9FC70460}" type="sibTrans" cxnId="{84BAB79C-0DE8-4804-A0E7-D01B3C60370E}">
      <dgm:prSet/>
      <dgm:spPr/>
      <dgm:t>
        <a:bodyPr/>
        <a:lstStyle/>
        <a:p>
          <a:endParaRPr lang="sv-SE"/>
        </a:p>
      </dgm:t>
    </dgm:pt>
    <dgm:pt modelId="{4C73AF80-5FBD-4755-A4FC-557F1A751AAF}">
      <dgm:prSet phldrT="[Text]"/>
      <dgm:spPr/>
      <dgm:t>
        <a:bodyPr/>
        <a:lstStyle/>
        <a:p>
          <a:r>
            <a:rPr lang="sv-SE" dirty="0"/>
            <a:t>Precisering</a:t>
          </a:r>
        </a:p>
      </dgm:t>
    </dgm:pt>
    <dgm:pt modelId="{92C8C91E-1C6F-4658-B804-E39DAF042B91}" type="parTrans" cxnId="{442960F1-A0BC-47B3-BA9C-6DB69C605E6E}">
      <dgm:prSet/>
      <dgm:spPr/>
      <dgm:t>
        <a:bodyPr/>
        <a:lstStyle/>
        <a:p>
          <a:endParaRPr lang="sv-SE"/>
        </a:p>
      </dgm:t>
    </dgm:pt>
    <dgm:pt modelId="{A47369B2-402A-4C3B-BE05-BCE957F48501}" type="sibTrans" cxnId="{442960F1-A0BC-47B3-BA9C-6DB69C605E6E}">
      <dgm:prSet/>
      <dgm:spPr/>
      <dgm:t>
        <a:bodyPr/>
        <a:lstStyle/>
        <a:p>
          <a:endParaRPr lang="sv-SE"/>
        </a:p>
      </dgm:t>
    </dgm:pt>
    <dgm:pt modelId="{6C236965-1261-48A9-B162-3BCEB36B201A}">
      <dgm:prSet phldrT="[Text]"/>
      <dgm:spPr/>
      <dgm:t>
        <a:bodyPr/>
        <a:lstStyle/>
        <a:p>
          <a:r>
            <a:rPr lang="sv-SE" dirty="0"/>
            <a:t>Avrop/tilldelning</a:t>
          </a:r>
        </a:p>
      </dgm:t>
    </dgm:pt>
    <dgm:pt modelId="{137038AE-9148-47BF-BA62-6B37462B3B66}" type="parTrans" cxnId="{5B62AFC0-2563-4827-8F40-7BC69A7A1FBB}">
      <dgm:prSet/>
      <dgm:spPr/>
      <dgm:t>
        <a:bodyPr/>
        <a:lstStyle/>
        <a:p>
          <a:endParaRPr lang="sv-SE"/>
        </a:p>
      </dgm:t>
    </dgm:pt>
    <dgm:pt modelId="{341251EF-969F-460A-8E44-9C539F891884}" type="sibTrans" cxnId="{5B62AFC0-2563-4827-8F40-7BC69A7A1FBB}">
      <dgm:prSet/>
      <dgm:spPr/>
      <dgm:t>
        <a:bodyPr/>
        <a:lstStyle/>
        <a:p>
          <a:endParaRPr lang="sv-SE"/>
        </a:p>
      </dgm:t>
    </dgm:pt>
    <dgm:pt modelId="{7FCA5DAA-6982-4504-8E71-A220E350D960}" type="pres">
      <dgm:prSet presAssocID="{C9F00E46-C316-43C9-983D-280206AE53F1}" presName="cycle" presStyleCnt="0">
        <dgm:presLayoutVars>
          <dgm:dir/>
          <dgm:resizeHandles val="exact"/>
        </dgm:presLayoutVars>
      </dgm:prSet>
      <dgm:spPr/>
      <dgm:t>
        <a:bodyPr/>
        <a:lstStyle/>
        <a:p>
          <a:endParaRPr lang="sv-SE"/>
        </a:p>
      </dgm:t>
    </dgm:pt>
    <dgm:pt modelId="{28C5D01A-A572-4DAF-9A59-1A7FDB697BA7}" type="pres">
      <dgm:prSet presAssocID="{D0FE6A53-7F8B-4648-9B87-DF22A9EDEF52}" presName="node" presStyleLbl="node1" presStyleIdx="0" presStyleCnt="5">
        <dgm:presLayoutVars>
          <dgm:bulletEnabled val="1"/>
        </dgm:presLayoutVars>
      </dgm:prSet>
      <dgm:spPr/>
      <dgm:t>
        <a:bodyPr/>
        <a:lstStyle/>
        <a:p>
          <a:endParaRPr lang="sv-SE"/>
        </a:p>
      </dgm:t>
    </dgm:pt>
    <dgm:pt modelId="{1959D076-AA37-46F4-99B1-BEEA90DC51A4}" type="pres">
      <dgm:prSet presAssocID="{6B5E30E5-935F-4CCC-A0B1-4C0A61307FE2}" presName="sibTrans" presStyleLbl="sibTrans2D1" presStyleIdx="0" presStyleCnt="5"/>
      <dgm:spPr/>
      <dgm:t>
        <a:bodyPr/>
        <a:lstStyle/>
        <a:p>
          <a:endParaRPr lang="sv-SE"/>
        </a:p>
      </dgm:t>
    </dgm:pt>
    <dgm:pt modelId="{34D5D622-ACA4-43F2-AF5B-78E4367D4196}" type="pres">
      <dgm:prSet presAssocID="{6B5E30E5-935F-4CCC-A0B1-4C0A61307FE2}" presName="connectorText" presStyleLbl="sibTrans2D1" presStyleIdx="0" presStyleCnt="5"/>
      <dgm:spPr/>
      <dgm:t>
        <a:bodyPr/>
        <a:lstStyle/>
        <a:p>
          <a:endParaRPr lang="sv-SE"/>
        </a:p>
      </dgm:t>
    </dgm:pt>
    <dgm:pt modelId="{16B1246A-B029-4FD0-95E3-57C8CD960B4E}" type="pres">
      <dgm:prSet presAssocID="{27FF9E6B-2E22-44DA-B9EC-DAF9CDEF72EE}" presName="node" presStyleLbl="node1" presStyleIdx="1" presStyleCnt="5">
        <dgm:presLayoutVars>
          <dgm:bulletEnabled val="1"/>
        </dgm:presLayoutVars>
      </dgm:prSet>
      <dgm:spPr/>
      <dgm:t>
        <a:bodyPr/>
        <a:lstStyle/>
        <a:p>
          <a:endParaRPr lang="sv-SE"/>
        </a:p>
      </dgm:t>
    </dgm:pt>
    <dgm:pt modelId="{EDC325A9-0FA9-4189-B18A-05F287F38D94}" type="pres">
      <dgm:prSet presAssocID="{907EDF97-FB42-4211-A909-A512CA60703F}" presName="sibTrans" presStyleLbl="sibTrans2D1" presStyleIdx="1" presStyleCnt="5"/>
      <dgm:spPr/>
      <dgm:t>
        <a:bodyPr/>
        <a:lstStyle/>
        <a:p>
          <a:endParaRPr lang="sv-SE"/>
        </a:p>
      </dgm:t>
    </dgm:pt>
    <dgm:pt modelId="{2F4480F3-8340-4BEB-897E-B9904F95626D}" type="pres">
      <dgm:prSet presAssocID="{907EDF97-FB42-4211-A909-A512CA60703F}" presName="connectorText" presStyleLbl="sibTrans2D1" presStyleIdx="1" presStyleCnt="5"/>
      <dgm:spPr/>
      <dgm:t>
        <a:bodyPr/>
        <a:lstStyle/>
        <a:p>
          <a:endParaRPr lang="sv-SE"/>
        </a:p>
      </dgm:t>
    </dgm:pt>
    <dgm:pt modelId="{265871B0-E94D-47F7-A4D4-D7FEF75AB891}" type="pres">
      <dgm:prSet presAssocID="{67C9B91C-DA60-4765-9459-883E940CE469}" presName="node" presStyleLbl="node1" presStyleIdx="2" presStyleCnt="5">
        <dgm:presLayoutVars>
          <dgm:bulletEnabled val="1"/>
        </dgm:presLayoutVars>
      </dgm:prSet>
      <dgm:spPr/>
      <dgm:t>
        <a:bodyPr/>
        <a:lstStyle/>
        <a:p>
          <a:endParaRPr lang="sv-SE"/>
        </a:p>
      </dgm:t>
    </dgm:pt>
    <dgm:pt modelId="{B8CA618B-80DB-40A6-91AB-667B83F1B24B}" type="pres">
      <dgm:prSet presAssocID="{FE0F40F4-A660-4B1F-9435-4D8A9FC70460}" presName="sibTrans" presStyleLbl="sibTrans2D1" presStyleIdx="2" presStyleCnt="5"/>
      <dgm:spPr/>
      <dgm:t>
        <a:bodyPr/>
        <a:lstStyle/>
        <a:p>
          <a:endParaRPr lang="sv-SE"/>
        </a:p>
      </dgm:t>
    </dgm:pt>
    <dgm:pt modelId="{47E6F2DB-B5E1-440B-A61A-C86BF20853B2}" type="pres">
      <dgm:prSet presAssocID="{FE0F40F4-A660-4B1F-9435-4D8A9FC70460}" presName="connectorText" presStyleLbl="sibTrans2D1" presStyleIdx="2" presStyleCnt="5"/>
      <dgm:spPr/>
      <dgm:t>
        <a:bodyPr/>
        <a:lstStyle/>
        <a:p>
          <a:endParaRPr lang="sv-SE"/>
        </a:p>
      </dgm:t>
    </dgm:pt>
    <dgm:pt modelId="{ED483DF1-4AA9-4BE7-B85D-A4BCE2E4E94C}" type="pres">
      <dgm:prSet presAssocID="{4C73AF80-5FBD-4755-A4FC-557F1A751AAF}" presName="node" presStyleLbl="node1" presStyleIdx="3" presStyleCnt="5">
        <dgm:presLayoutVars>
          <dgm:bulletEnabled val="1"/>
        </dgm:presLayoutVars>
      </dgm:prSet>
      <dgm:spPr/>
      <dgm:t>
        <a:bodyPr/>
        <a:lstStyle/>
        <a:p>
          <a:endParaRPr lang="sv-SE"/>
        </a:p>
      </dgm:t>
    </dgm:pt>
    <dgm:pt modelId="{53EE3BFF-C4BE-4043-A429-B7EED3FEE335}" type="pres">
      <dgm:prSet presAssocID="{A47369B2-402A-4C3B-BE05-BCE957F48501}" presName="sibTrans" presStyleLbl="sibTrans2D1" presStyleIdx="3" presStyleCnt="5"/>
      <dgm:spPr/>
      <dgm:t>
        <a:bodyPr/>
        <a:lstStyle/>
        <a:p>
          <a:endParaRPr lang="sv-SE"/>
        </a:p>
      </dgm:t>
    </dgm:pt>
    <dgm:pt modelId="{56A233C7-3A48-4ADE-A9B6-2C28B5EEFD73}" type="pres">
      <dgm:prSet presAssocID="{A47369B2-402A-4C3B-BE05-BCE957F48501}" presName="connectorText" presStyleLbl="sibTrans2D1" presStyleIdx="3" presStyleCnt="5"/>
      <dgm:spPr/>
      <dgm:t>
        <a:bodyPr/>
        <a:lstStyle/>
        <a:p>
          <a:endParaRPr lang="sv-SE"/>
        </a:p>
      </dgm:t>
    </dgm:pt>
    <dgm:pt modelId="{1C8F562C-FBA1-4FA8-BBAB-6F4DA402C179}" type="pres">
      <dgm:prSet presAssocID="{6C236965-1261-48A9-B162-3BCEB36B201A}" presName="node" presStyleLbl="node1" presStyleIdx="4" presStyleCnt="5">
        <dgm:presLayoutVars>
          <dgm:bulletEnabled val="1"/>
        </dgm:presLayoutVars>
      </dgm:prSet>
      <dgm:spPr/>
      <dgm:t>
        <a:bodyPr/>
        <a:lstStyle/>
        <a:p>
          <a:endParaRPr lang="sv-SE"/>
        </a:p>
      </dgm:t>
    </dgm:pt>
    <dgm:pt modelId="{7EA16DB0-A4B2-4B3D-91E5-625F8B67AE50}" type="pres">
      <dgm:prSet presAssocID="{341251EF-969F-460A-8E44-9C539F891884}" presName="sibTrans" presStyleLbl="sibTrans2D1" presStyleIdx="4" presStyleCnt="5"/>
      <dgm:spPr/>
      <dgm:t>
        <a:bodyPr/>
        <a:lstStyle/>
        <a:p>
          <a:endParaRPr lang="sv-SE"/>
        </a:p>
      </dgm:t>
    </dgm:pt>
    <dgm:pt modelId="{C9F5D2EB-A5D1-472B-B925-C18111BC4C0C}" type="pres">
      <dgm:prSet presAssocID="{341251EF-969F-460A-8E44-9C539F891884}" presName="connectorText" presStyleLbl="sibTrans2D1" presStyleIdx="4" presStyleCnt="5"/>
      <dgm:spPr/>
      <dgm:t>
        <a:bodyPr/>
        <a:lstStyle/>
        <a:p>
          <a:endParaRPr lang="sv-SE"/>
        </a:p>
      </dgm:t>
    </dgm:pt>
  </dgm:ptLst>
  <dgm:cxnLst>
    <dgm:cxn modelId="{34308AA1-9166-4AE8-9CB6-40A0045CBE12}" type="presOf" srcId="{6C236965-1261-48A9-B162-3BCEB36B201A}" destId="{1C8F562C-FBA1-4FA8-BBAB-6F4DA402C179}" srcOrd="0" destOrd="0" presId="urn:microsoft.com/office/officeart/2005/8/layout/cycle2"/>
    <dgm:cxn modelId="{133BF41A-55B4-4A66-8C1F-8B8B0F426F3F}" type="presOf" srcId="{907EDF97-FB42-4211-A909-A512CA60703F}" destId="{2F4480F3-8340-4BEB-897E-B9904F95626D}" srcOrd="1" destOrd="0" presId="urn:microsoft.com/office/officeart/2005/8/layout/cycle2"/>
    <dgm:cxn modelId="{25D8517B-5E1F-403C-BF53-38D70C407989}" type="presOf" srcId="{C9F00E46-C316-43C9-983D-280206AE53F1}" destId="{7FCA5DAA-6982-4504-8E71-A220E350D960}" srcOrd="0" destOrd="0" presId="urn:microsoft.com/office/officeart/2005/8/layout/cycle2"/>
    <dgm:cxn modelId="{442960F1-A0BC-47B3-BA9C-6DB69C605E6E}" srcId="{C9F00E46-C316-43C9-983D-280206AE53F1}" destId="{4C73AF80-5FBD-4755-A4FC-557F1A751AAF}" srcOrd="3" destOrd="0" parTransId="{92C8C91E-1C6F-4658-B804-E39DAF042B91}" sibTransId="{A47369B2-402A-4C3B-BE05-BCE957F48501}"/>
    <dgm:cxn modelId="{D961BF19-9BE0-443B-9414-4AB16E57485D}" type="presOf" srcId="{6B5E30E5-935F-4CCC-A0B1-4C0A61307FE2}" destId="{34D5D622-ACA4-43F2-AF5B-78E4367D4196}" srcOrd="1" destOrd="0" presId="urn:microsoft.com/office/officeart/2005/8/layout/cycle2"/>
    <dgm:cxn modelId="{67241383-335D-425E-9520-EFFABED48884}" type="presOf" srcId="{907EDF97-FB42-4211-A909-A512CA60703F}" destId="{EDC325A9-0FA9-4189-B18A-05F287F38D94}" srcOrd="0" destOrd="0" presId="urn:microsoft.com/office/officeart/2005/8/layout/cycle2"/>
    <dgm:cxn modelId="{6DB0EC61-ECBB-434A-9491-40153E54EA43}" type="presOf" srcId="{6B5E30E5-935F-4CCC-A0B1-4C0A61307FE2}" destId="{1959D076-AA37-46F4-99B1-BEEA90DC51A4}" srcOrd="0" destOrd="0" presId="urn:microsoft.com/office/officeart/2005/8/layout/cycle2"/>
    <dgm:cxn modelId="{90B0B48C-8965-4D55-B13F-C14819E7DA4A}" type="presOf" srcId="{341251EF-969F-460A-8E44-9C539F891884}" destId="{C9F5D2EB-A5D1-472B-B925-C18111BC4C0C}" srcOrd="1" destOrd="0" presId="urn:microsoft.com/office/officeart/2005/8/layout/cycle2"/>
    <dgm:cxn modelId="{35F05704-0919-4636-AAF1-7557216CA831}" type="presOf" srcId="{4C73AF80-5FBD-4755-A4FC-557F1A751AAF}" destId="{ED483DF1-4AA9-4BE7-B85D-A4BCE2E4E94C}" srcOrd="0" destOrd="0" presId="urn:microsoft.com/office/officeart/2005/8/layout/cycle2"/>
    <dgm:cxn modelId="{5B62AFC0-2563-4827-8F40-7BC69A7A1FBB}" srcId="{C9F00E46-C316-43C9-983D-280206AE53F1}" destId="{6C236965-1261-48A9-B162-3BCEB36B201A}" srcOrd="4" destOrd="0" parTransId="{137038AE-9148-47BF-BA62-6B37462B3B66}" sibTransId="{341251EF-969F-460A-8E44-9C539F891884}"/>
    <dgm:cxn modelId="{6819D7EF-E5BE-4B37-AEF8-A21CD72044AB}" type="presOf" srcId="{67C9B91C-DA60-4765-9459-883E940CE469}" destId="{265871B0-E94D-47F7-A4D4-D7FEF75AB891}" srcOrd="0" destOrd="0" presId="urn:microsoft.com/office/officeart/2005/8/layout/cycle2"/>
    <dgm:cxn modelId="{016E920D-2725-4386-A27A-4196FACF3651}" type="presOf" srcId="{A47369B2-402A-4C3B-BE05-BCE957F48501}" destId="{56A233C7-3A48-4ADE-A9B6-2C28B5EEFD73}" srcOrd="1" destOrd="0" presId="urn:microsoft.com/office/officeart/2005/8/layout/cycle2"/>
    <dgm:cxn modelId="{226F8523-B04A-44CB-9EA8-6F84E7726956}" srcId="{C9F00E46-C316-43C9-983D-280206AE53F1}" destId="{D0FE6A53-7F8B-4648-9B87-DF22A9EDEF52}" srcOrd="0" destOrd="0" parTransId="{07F38E60-D809-4C4F-A913-FEE7DC090F27}" sibTransId="{6B5E30E5-935F-4CCC-A0B1-4C0A61307FE2}"/>
    <dgm:cxn modelId="{7E34B3F0-25E9-4F45-A417-A299B838617D}" type="presOf" srcId="{D0FE6A53-7F8B-4648-9B87-DF22A9EDEF52}" destId="{28C5D01A-A572-4DAF-9A59-1A7FDB697BA7}" srcOrd="0" destOrd="0" presId="urn:microsoft.com/office/officeart/2005/8/layout/cycle2"/>
    <dgm:cxn modelId="{A975B1C2-1498-4086-89F6-358A00434F27}" type="presOf" srcId="{341251EF-969F-460A-8E44-9C539F891884}" destId="{7EA16DB0-A4B2-4B3D-91E5-625F8B67AE50}" srcOrd="0" destOrd="0" presId="urn:microsoft.com/office/officeart/2005/8/layout/cycle2"/>
    <dgm:cxn modelId="{17E6AA9A-0755-4CFE-B21E-DC6EBF662240}" srcId="{C9F00E46-C316-43C9-983D-280206AE53F1}" destId="{27FF9E6B-2E22-44DA-B9EC-DAF9CDEF72EE}" srcOrd="1" destOrd="0" parTransId="{31D2F623-EF41-4CD3-9A5E-76962EB57E91}" sibTransId="{907EDF97-FB42-4211-A909-A512CA60703F}"/>
    <dgm:cxn modelId="{298CA256-C18E-4EA2-9957-753F53E9BD97}" type="presOf" srcId="{27FF9E6B-2E22-44DA-B9EC-DAF9CDEF72EE}" destId="{16B1246A-B029-4FD0-95E3-57C8CD960B4E}" srcOrd="0" destOrd="0" presId="urn:microsoft.com/office/officeart/2005/8/layout/cycle2"/>
    <dgm:cxn modelId="{84BAB79C-0DE8-4804-A0E7-D01B3C60370E}" srcId="{C9F00E46-C316-43C9-983D-280206AE53F1}" destId="{67C9B91C-DA60-4765-9459-883E940CE469}" srcOrd="2" destOrd="0" parTransId="{AE1F5E98-8623-4C1D-895D-1F6769BED4AB}" sibTransId="{FE0F40F4-A660-4B1F-9435-4D8A9FC70460}"/>
    <dgm:cxn modelId="{997B705A-91EB-467A-9B6D-CA86B3B6B1F5}" type="presOf" srcId="{FE0F40F4-A660-4B1F-9435-4D8A9FC70460}" destId="{B8CA618B-80DB-40A6-91AB-667B83F1B24B}" srcOrd="0" destOrd="0" presId="urn:microsoft.com/office/officeart/2005/8/layout/cycle2"/>
    <dgm:cxn modelId="{8F7AC5B8-1184-4247-BF73-F87F86AF904D}" type="presOf" srcId="{A47369B2-402A-4C3B-BE05-BCE957F48501}" destId="{53EE3BFF-C4BE-4043-A429-B7EED3FEE335}" srcOrd="0" destOrd="0" presId="urn:microsoft.com/office/officeart/2005/8/layout/cycle2"/>
    <dgm:cxn modelId="{48893502-37FC-436F-A3CE-5674CAEB2C67}" type="presOf" srcId="{FE0F40F4-A660-4B1F-9435-4D8A9FC70460}" destId="{47E6F2DB-B5E1-440B-A61A-C86BF20853B2}" srcOrd="1" destOrd="0" presId="urn:microsoft.com/office/officeart/2005/8/layout/cycle2"/>
    <dgm:cxn modelId="{86B6D40A-FC40-4DBF-B3BF-87A2E2D49FC3}" type="presParOf" srcId="{7FCA5DAA-6982-4504-8E71-A220E350D960}" destId="{28C5D01A-A572-4DAF-9A59-1A7FDB697BA7}" srcOrd="0" destOrd="0" presId="urn:microsoft.com/office/officeart/2005/8/layout/cycle2"/>
    <dgm:cxn modelId="{97C8CD97-57FB-470C-A9F6-1E40C180096C}" type="presParOf" srcId="{7FCA5DAA-6982-4504-8E71-A220E350D960}" destId="{1959D076-AA37-46F4-99B1-BEEA90DC51A4}" srcOrd="1" destOrd="0" presId="urn:microsoft.com/office/officeart/2005/8/layout/cycle2"/>
    <dgm:cxn modelId="{7ADA3A31-56EE-41A0-A01F-056ECB4C31CB}" type="presParOf" srcId="{1959D076-AA37-46F4-99B1-BEEA90DC51A4}" destId="{34D5D622-ACA4-43F2-AF5B-78E4367D4196}" srcOrd="0" destOrd="0" presId="urn:microsoft.com/office/officeart/2005/8/layout/cycle2"/>
    <dgm:cxn modelId="{1C1CB66F-DD79-4572-B393-EF589A543E59}" type="presParOf" srcId="{7FCA5DAA-6982-4504-8E71-A220E350D960}" destId="{16B1246A-B029-4FD0-95E3-57C8CD960B4E}" srcOrd="2" destOrd="0" presId="urn:microsoft.com/office/officeart/2005/8/layout/cycle2"/>
    <dgm:cxn modelId="{BBCA62D9-2B01-42CE-827A-6B5B48DA77A3}" type="presParOf" srcId="{7FCA5DAA-6982-4504-8E71-A220E350D960}" destId="{EDC325A9-0FA9-4189-B18A-05F287F38D94}" srcOrd="3" destOrd="0" presId="urn:microsoft.com/office/officeart/2005/8/layout/cycle2"/>
    <dgm:cxn modelId="{7B6E76D6-5B9A-4702-8974-01F103DF234F}" type="presParOf" srcId="{EDC325A9-0FA9-4189-B18A-05F287F38D94}" destId="{2F4480F3-8340-4BEB-897E-B9904F95626D}" srcOrd="0" destOrd="0" presId="urn:microsoft.com/office/officeart/2005/8/layout/cycle2"/>
    <dgm:cxn modelId="{47D8F1E6-C6FF-4456-9345-C8BC8F90BED5}" type="presParOf" srcId="{7FCA5DAA-6982-4504-8E71-A220E350D960}" destId="{265871B0-E94D-47F7-A4D4-D7FEF75AB891}" srcOrd="4" destOrd="0" presId="urn:microsoft.com/office/officeart/2005/8/layout/cycle2"/>
    <dgm:cxn modelId="{F81599EE-B4CB-44F5-91B2-709E8C7E8419}" type="presParOf" srcId="{7FCA5DAA-6982-4504-8E71-A220E350D960}" destId="{B8CA618B-80DB-40A6-91AB-667B83F1B24B}" srcOrd="5" destOrd="0" presId="urn:microsoft.com/office/officeart/2005/8/layout/cycle2"/>
    <dgm:cxn modelId="{61CF51AA-5248-477B-AF5D-9EA4388F8736}" type="presParOf" srcId="{B8CA618B-80DB-40A6-91AB-667B83F1B24B}" destId="{47E6F2DB-B5E1-440B-A61A-C86BF20853B2}" srcOrd="0" destOrd="0" presId="urn:microsoft.com/office/officeart/2005/8/layout/cycle2"/>
    <dgm:cxn modelId="{DD6468D5-3268-401C-B57D-A662676E5373}" type="presParOf" srcId="{7FCA5DAA-6982-4504-8E71-A220E350D960}" destId="{ED483DF1-4AA9-4BE7-B85D-A4BCE2E4E94C}" srcOrd="6" destOrd="0" presId="urn:microsoft.com/office/officeart/2005/8/layout/cycle2"/>
    <dgm:cxn modelId="{1A431C77-FB03-4009-99BF-D8CADC014C8D}" type="presParOf" srcId="{7FCA5DAA-6982-4504-8E71-A220E350D960}" destId="{53EE3BFF-C4BE-4043-A429-B7EED3FEE335}" srcOrd="7" destOrd="0" presId="urn:microsoft.com/office/officeart/2005/8/layout/cycle2"/>
    <dgm:cxn modelId="{E17DF4AE-0041-4FE6-A20E-207E35908370}" type="presParOf" srcId="{53EE3BFF-C4BE-4043-A429-B7EED3FEE335}" destId="{56A233C7-3A48-4ADE-A9B6-2C28B5EEFD73}" srcOrd="0" destOrd="0" presId="urn:microsoft.com/office/officeart/2005/8/layout/cycle2"/>
    <dgm:cxn modelId="{7ECEC723-0760-4EB7-90F0-0DFF5A6B69D4}" type="presParOf" srcId="{7FCA5DAA-6982-4504-8E71-A220E350D960}" destId="{1C8F562C-FBA1-4FA8-BBAB-6F4DA402C179}" srcOrd="8" destOrd="0" presId="urn:microsoft.com/office/officeart/2005/8/layout/cycle2"/>
    <dgm:cxn modelId="{CA816B51-2B5C-419D-BCD1-AD9895684537}" type="presParOf" srcId="{7FCA5DAA-6982-4504-8E71-A220E350D960}" destId="{7EA16DB0-A4B2-4B3D-91E5-625F8B67AE50}" srcOrd="9" destOrd="0" presId="urn:microsoft.com/office/officeart/2005/8/layout/cycle2"/>
    <dgm:cxn modelId="{A59CB4D4-BC90-40C0-AD2B-0B3CB8F30B96}" type="presParOf" srcId="{7EA16DB0-A4B2-4B3D-91E5-625F8B67AE50}" destId="{C9F5D2EB-A5D1-472B-B925-C18111BC4C0C}"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CAE87E-F384-4E8F-BEC1-CF651B9336B7}" type="doc">
      <dgm:prSet loTypeId="urn:microsoft.com/office/officeart/2011/layout/HexagonRadial" loCatId="cycle" qsTypeId="urn:microsoft.com/office/officeart/2005/8/quickstyle/simple3" qsCatId="simple" csTypeId="urn:microsoft.com/office/officeart/2005/8/colors/accent1_2" csCatId="accent1" phldr="1"/>
      <dgm:spPr/>
      <dgm:t>
        <a:bodyPr/>
        <a:lstStyle/>
        <a:p>
          <a:endParaRPr lang="sv-SE"/>
        </a:p>
      </dgm:t>
    </dgm:pt>
    <dgm:pt modelId="{C6E208B8-D580-4820-8A65-533C48AC0A11}">
      <dgm:prSet phldrT="[Text]"/>
      <dgm:spPr>
        <a:solidFill>
          <a:srgbClr val="92D050"/>
        </a:solidFill>
      </dgm:spPr>
      <dgm:t>
        <a:bodyPr/>
        <a:lstStyle/>
        <a:p>
          <a:r>
            <a:rPr lang="sv-SE" dirty="0"/>
            <a:t>2. Hur ska nyttan realiseras?</a:t>
          </a:r>
        </a:p>
      </dgm:t>
    </dgm:pt>
    <dgm:pt modelId="{3D221297-73C5-4392-8016-44CD76038248}" type="sibTrans" cxnId="{50DFAC3F-BFE1-429C-A63A-13CCAFD3ED29}">
      <dgm:prSet/>
      <dgm:spPr/>
      <dgm:t>
        <a:bodyPr/>
        <a:lstStyle/>
        <a:p>
          <a:endParaRPr lang="sv-SE"/>
        </a:p>
      </dgm:t>
    </dgm:pt>
    <dgm:pt modelId="{F3AFFDC5-F698-4016-9B5F-F302C47E5261}" type="parTrans" cxnId="{50DFAC3F-BFE1-429C-A63A-13CCAFD3ED29}">
      <dgm:prSet/>
      <dgm:spPr/>
      <dgm:t>
        <a:bodyPr/>
        <a:lstStyle/>
        <a:p>
          <a:endParaRPr lang="sv-SE"/>
        </a:p>
      </dgm:t>
    </dgm:pt>
    <dgm:pt modelId="{0C4527C7-74AF-414D-BAA5-0FE2AEFC1DBD}">
      <dgm:prSet phldrT="[Text]"/>
      <dgm:spPr>
        <a:solidFill>
          <a:srgbClr val="92D050"/>
        </a:solidFill>
      </dgm:spPr>
      <dgm:t>
        <a:bodyPr/>
        <a:lstStyle/>
        <a:p>
          <a:r>
            <a:rPr lang="sv-SE" dirty="0"/>
            <a:t>1. Vad är nyttan?</a:t>
          </a:r>
        </a:p>
      </dgm:t>
    </dgm:pt>
    <dgm:pt modelId="{668F5D82-42E3-42D0-8A1C-0D920669B542}" type="sibTrans" cxnId="{4724DC92-C442-4563-AA18-901E6744925A}">
      <dgm:prSet/>
      <dgm:spPr/>
      <dgm:t>
        <a:bodyPr/>
        <a:lstStyle/>
        <a:p>
          <a:endParaRPr lang="sv-SE"/>
        </a:p>
      </dgm:t>
    </dgm:pt>
    <dgm:pt modelId="{CED2E66B-6E67-4329-97C4-3FC099C28053}" type="parTrans" cxnId="{4724DC92-C442-4563-AA18-901E6744925A}">
      <dgm:prSet/>
      <dgm:spPr/>
      <dgm:t>
        <a:bodyPr/>
        <a:lstStyle/>
        <a:p>
          <a:endParaRPr lang="sv-SE"/>
        </a:p>
      </dgm:t>
    </dgm:pt>
    <dgm:pt modelId="{F8721077-BA5A-4B6B-9516-FD64C206CFAC}">
      <dgm:prSet/>
      <dgm:spPr/>
      <dgm:t>
        <a:bodyPr/>
        <a:lstStyle/>
        <a:p>
          <a:r>
            <a:rPr lang="sv-SE" dirty="0"/>
            <a:t>3. Vem ska realisera nyttan?</a:t>
          </a:r>
        </a:p>
      </dgm:t>
    </dgm:pt>
    <dgm:pt modelId="{38B7139D-53EE-4947-9774-0F5FF75709DB}" type="parTrans" cxnId="{DBD4CB79-257C-4963-A527-D1B539221ED1}">
      <dgm:prSet/>
      <dgm:spPr/>
      <dgm:t>
        <a:bodyPr/>
        <a:lstStyle/>
        <a:p>
          <a:endParaRPr lang="sv-SE"/>
        </a:p>
      </dgm:t>
    </dgm:pt>
    <dgm:pt modelId="{0C6EF924-FA48-4605-88D9-2815869C2D17}" type="sibTrans" cxnId="{DBD4CB79-257C-4963-A527-D1B539221ED1}">
      <dgm:prSet/>
      <dgm:spPr/>
      <dgm:t>
        <a:bodyPr/>
        <a:lstStyle/>
        <a:p>
          <a:endParaRPr lang="sv-SE"/>
        </a:p>
      </dgm:t>
    </dgm:pt>
    <dgm:pt modelId="{AC88DA6A-412D-47C9-B6E1-DD96F2AB6645}">
      <dgm:prSet/>
      <dgm:spPr/>
      <dgm:t>
        <a:bodyPr/>
        <a:lstStyle/>
        <a:p>
          <a:r>
            <a:rPr lang="sv-SE" dirty="0"/>
            <a:t>4. När uppkommer nyttan?</a:t>
          </a:r>
        </a:p>
      </dgm:t>
    </dgm:pt>
    <dgm:pt modelId="{81EDF723-4F6F-4333-92D2-83FBD477E8C2}" type="parTrans" cxnId="{4B4DC6B5-09C7-4D60-955B-64B7810A2B0F}">
      <dgm:prSet/>
      <dgm:spPr/>
      <dgm:t>
        <a:bodyPr/>
        <a:lstStyle/>
        <a:p>
          <a:endParaRPr lang="sv-SE"/>
        </a:p>
      </dgm:t>
    </dgm:pt>
    <dgm:pt modelId="{92E1D6A2-17BF-4918-A2EA-811ED5548E78}" type="sibTrans" cxnId="{4B4DC6B5-09C7-4D60-955B-64B7810A2B0F}">
      <dgm:prSet/>
      <dgm:spPr/>
      <dgm:t>
        <a:bodyPr/>
        <a:lstStyle/>
        <a:p>
          <a:endParaRPr lang="sv-SE"/>
        </a:p>
      </dgm:t>
    </dgm:pt>
    <dgm:pt modelId="{B35E3821-05F9-41B4-9862-D24B02C0ABF4}">
      <dgm:prSet/>
      <dgm:spPr>
        <a:solidFill>
          <a:srgbClr val="92D050"/>
        </a:solidFill>
      </dgm:spPr>
      <dgm:t>
        <a:bodyPr/>
        <a:lstStyle/>
        <a:p>
          <a:r>
            <a:rPr lang="sv-SE" dirty="0"/>
            <a:t>5. Hur ska nyttan följas upp?</a:t>
          </a:r>
        </a:p>
      </dgm:t>
    </dgm:pt>
    <dgm:pt modelId="{E226BF37-8AD1-4FF8-9EA6-E9127CA6CEB4}" type="parTrans" cxnId="{114D4C79-0DFD-44FD-BEDD-914CE0DAD67A}">
      <dgm:prSet/>
      <dgm:spPr/>
      <dgm:t>
        <a:bodyPr/>
        <a:lstStyle/>
        <a:p>
          <a:endParaRPr lang="sv-SE"/>
        </a:p>
      </dgm:t>
    </dgm:pt>
    <dgm:pt modelId="{C2311565-1413-489F-B48B-93AB982FF8C3}" type="sibTrans" cxnId="{114D4C79-0DFD-44FD-BEDD-914CE0DAD67A}">
      <dgm:prSet/>
      <dgm:spPr/>
      <dgm:t>
        <a:bodyPr/>
        <a:lstStyle/>
        <a:p>
          <a:endParaRPr lang="sv-SE"/>
        </a:p>
      </dgm:t>
    </dgm:pt>
    <dgm:pt modelId="{5950ADCA-8ED1-4FA9-A6C5-48AB5CD41164}">
      <dgm:prSet/>
      <dgm:spPr/>
      <dgm:t>
        <a:bodyPr/>
        <a:lstStyle/>
        <a:p>
          <a:r>
            <a:rPr lang="sv-SE" dirty="0"/>
            <a:t>6. Vem ansvarar för uppföljning?</a:t>
          </a:r>
        </a:p>
      </dgm:t>
    </dgm:pt>
    <dgm:pt modelId="{13EAE4BB-487F-4574-A379-EE9F504C5099}" type="parTrans" cxnId="{940FA23B-EF4F-4460-BB2B-F4BDB40203DA}">
      <dgm:prSet/>
      <dgm:spPr/>
      <dgm:t>
        <a:bodyPr/>
        <a:lstStyle/>
        <a:p>
          <a:endParaRPr lang="sv-SE"/>
        </a:p>
      </dgm:t>
    </dgm:pt>
    <dgm:pt modelId="{5193A123-7947-4706-B196-9E188AE6CE61}" type="sibTrans" cxnId="{940FA23B-EF4F-4460-BB2B-F4BDB40203DA}">
      <dgm:prSet/>
      <dgm:spPr/>
      <dgm:t>
        <a:bodyPr/>
        <a:lstStyle/>
        <a:p>
          <a:endParaRPr lang="sv-SE"/>
        </a:p>
      </dgm:t>
    </dgm:pt>
    <dgm:pt modelId="{95B640E1-3AC1-4AD1-AE71-6A489E5DEEF1}">
      <dgm:prSet/>
      <dgm:spPr/>
      <dgm:t>
        <a:bodyPr/>
        <a:lstStyle/>
        <a:p>
          <a:r>
            <a:rPr lang="sv-SE" dirty="0"/>
            <a:t>7. Vilka mätetal ska användas?</a:t>
          </a:r>
        </a:p>
      </dgm:t>
    </dgm:pt>
    <dgm:pt modelId="{4E823C18-AFD1-420B-9ADC-5F502416EA6A}" type="parTrans" cxnId="{4F1CB4AC-A5FC-48C9-ACEF-9FA754293610}">
      <dgm:prSet/>
      <dgm:spPr/>
      <dgm:t>
        <a:bodyPr/>
        <a:lstStyle/>
        <a:p>
          <a:endParaRPr lang="sv-SE"/>
        </a:p>
      </dgm:t>
    </dgm:pt>
    <dgm:pt modelId="{623690BA-C564-4B90-8C21-CEF073FBD67F}" type="sibTrans" cxnId="{4F1CB4AC-A5FC-48C9-ACEF-9FA754293610}">
      <dgm:prSet/>
      <dgm:spPr/>
      <dgm:t>
        <a:bodyPr/>
        <a:lstStyle/>
        <a:p>
          <a:endParaRPr lang="sv-SE"/>
        </a:p>
      </dgm:t>
    </dgm:pt>
    <dgm:pt modelId="{4EE96C68-A4FE-4FD1-9CA7-5DB1A399BDAF}" type="pres">
      <dgm:prSet presAssocID="{B8CAE87E-F384-4E8F-BEC1-CF651B9336B7}" presName="Name0" presStyleCnt="0">
        <dgm:presLayoutVars>
          <dgm:chMax val="1"/>
          <dgm:chPref val="1"/>
          <dgm:dir/>
          <dgm:animOne val="branch"/>
          <dgm:animLvl val="lvl"/>
        </dgm:presLayoutVars>
      </dgm:prSet>
      <dgm:spPr/>
      <dgm:t>
        <a:bodyPr/>
        <a:lstStyle/>
        <a:p>
          <a:endParaRPr lang="sv-SE"/>
        </a:p>
      </dgm:t>
    </dgm:pt>
    <dgm:pt modelId="{7EE919FA-8B45-46C2-BA71-2D83072C0C6D}" type="pres">
      <dgm:prSet presAssocID="{0C4527C7-74AF-414D-BAA5-0FE2AEFC1DBD}" presName="Parent" presStyleLbl="node0" presStyleIdx="0" presStyleCnt="1">
        <dgm:presLayoutVars>
          <dgm:chMax val="6"/>
          <dgm:chPref val="6"/>
        </dgm:presLayoutVars>
      </dgm:prSet>
      <dgm:spPr/>
      <dgm:t>
        <a:bodyPr/>
        <a:lstStyle/>
        <a:p>
          <a:endParaRPr lang="sv-SE"/>
        </a:p>
      </dgm:t>
    </dgm:pt>
    <dgm:pt modelId="{BC6FCD7A-F844-4AF3-BBF9-BC85E14D270A}" type="pres">
      <dgm:prSet presAssocID="{C6E208B8-D580-4820-8A65-533C48AC0A11}" presName="Accent1" presStyleCnt="0"/>
      <dgm:spPr/>
    </dgm:pt>
    <dgm:pt modelId="{68AA7081-5C64-4180-9254-42C7695ED0FF}" type="pres">
      <dgm:prSet presAssocID="{C6E208B8-D580-4820-8A65-533C48AC0A11}" presName="Accent" presStyleLbl="bgShp" presStyleIdx="0" presStyleCnt="6"/>
      <dgm:spPr/>
    </dgm:pt>
    <dgm:pt modelId="{7C275BE3-689A-4424-9170-78C07061B9E6}" type="pres">
      <dgm:prSet presAssocID="{C6E208B8-D580-4820-8A65-533C48AC0A11}" presName="Child1" presStyleLbl="node1" presStyleIdx="0" presStyleCnt="6">
        <dgm:presLayoutVars>
          <dgm:chMax val="0"/>
          <dgm:chPref val="0"/>
          <dgm:bulletEnabled val="1"/>
        </dgm:presLayoutVars>
      </dgm:prSet>
      <dgm:spPr/>
      <dgm:t>
        <a:bodyPr/>
        <a:lstStyle/>
        <a:p>
          <a:endParaRPr lang="sv-SE"/>
        </a:p>
      </dgm:t>
    </dgm:pt>
    <dgm:pt modelId="{8582D8C4-326D-434B-BCC6-FD007FAA7A3C}" type="pres">
      <dgm:prSet presAssocID="{F8721077-BA5A-4B6B-9516-FD64C206CFAC}" presName="Accent2" presStyleCnt="0"/>
      <dgm:spPr/>
    </dgm:pt>
    <dgm:pt modelId="{CB58CBB5-AACB-48A4-BE45-58F440992162}" type="pres">
      <dgm:prSet presAssocID="{F8721077-BA5A-4B6B-9516-FD64C206CFAC}" presName="Accent" presStyleLbl="bgShp" presStyleIdx="1" presStyleCnt="6"/>
      <dgm:spPr/>
    </dgm:pt>
    <dgm:pt modelId="{F262E533-A6D2-4890-9611-3379C1B2A433}" type="pres">
      <dgm:prSet presAssocID="{F8721077-BA5A-4B6B-9516-FD64C206CFAC}" presName="Child2" presStyleLbl="node1" presStyleIdx="1" presStyleCnt="6">
        <dgm:presLayoutVars>
          <dgm:chMax val="0"/>
          <dgm:chPref val="0"/>
          <dgm:bulletEnabled val="1"/>
        </dgm:presLayoutVars>
      </dgm:prSet>
      <dgm:spPr/>
      <dgm:t>
        <a:bodyPr/>
        <a:lstStyle/>
        <a:p>
          <a:endParaRPr lang="sv-SE"/>
        </a:p>
      </dgm:t>
    </dgm:pt>
    <dgm:pt modelId="{4088221B-21A5-4F0A-995B-C1A8BFF17EC8}" type="pres">
      <dgm:prSet presAssocID="{AC88DA6A-412D-47C9-B6E1-DD96F2AB6645}" presName="Accent3" presStyleCnt="0"/>
      <dgm:spPr/>
    </dgm:pt>
    <dgm:pt modelId="{E4F35CFC-3D08-4BE3-95CE-64C0F8089516}" type="pres">
      <dgm:prSet presAssocID="{AC88DA6A-412D-47C9-B6E1-DD96F2AB6645}" presName="Accent" presStyleLbl="bgShp" presStyleIdx="2" presStyleCnt="6"/>
      <dgm:spPr/>
    </dgm:pt>
    <dgm:pt modelId="{BB6AF350-B269-41B2-B8E8-75779C27F9A1}" type="pres">
      <dgm:prSet presAssocID="{AC88DA6A-412D-47C9-B6E1-DD96F2AB6645}" presName="Child3" presStyleLbl="node1" presStyleIdx="2" presStyleCnt="6">
        <dgm:presLayoutVars>
          <dgm:chMax val="0"/>
          <dgm:chPref val="0"/>
          <dgm:bulletEnabled val="1"/>
        </dgm:presLayoutVars>
      </dgm:prSet>
      <dgm:spPr/>
      <dgm:t>
        <a:bodyPr/>
        <a:lstStyle/>
        <a:p>
          <a:endParaRPr lang="sv-SE"/>
        </a:p>
      </dgm:t>
    </dgm:pt>
    <dgm:pt modelId="{DA421568-4FD9-47D0-8C48-5E90ED6E32BC}" type="pres">
      <dgm:prSet presAssocID="{B35E3821-05F9-41B4-9862-D24B02C0ABF4}" presName="Accent4" presStyleCnt="0"/>
      <dgm:spPr/>
    </dgm:pt>
    <dgm:pt modelId="{99896ADC-7CA5-4315-A210-A50DA4E104A6}" type="pres">
      <dgm:prSet presAssocID="{B35E3821-05F9-41B4-9862-D24B02C0ABF4}" presName="Accent" presStyleLbl="bgShp" presStyleIdx="3" presStyleCnt="6"/>
      <dgm:spPr/>
    </dgm:pt>
    <dgm:pt modelId="{C730940D-2B3E-444E-892C-9D4346575133}" type="pres">
      <dgm:prSet presAssocID="{B35E3821-05F9-41B4-9862-D24B02C0ABF4}" presName="Child4" presStyleLbl="node1" presStyleIdx="3" presStyleCnt="6">
        <dgm:presLayoutVars>
          <dgm:chMax val="0"/>
          <dgm:chPref val="0"/>
          <dgm:bulletEnabled val="1"/>
        </dgm:presLayoutVars>
      </dgm:prSet>
      <dgm:spPr/>
      <dgm:t>
        <a:bodyPr/>
        <a:lstStyle/>
        <a:p>
          <a:endParaRPr lang="sv-SE"/>
        </a:p>
      </dgm:t>
    </dgm:pt>
    <dgm:pt modelId="{832D8ADF-8048-417B-9453-5A50C8E5606A}" type="pres">
      <dgm:prSet presAssocID="{5950ADCA-8ED1-4FA9-A6C5-48AB5CD41164}" presName="Accent5" presStyleCnt="0"/>
      <dgm:spPr/>
    </dgm:pt>
    <dgm:pt modelId="{AF88FE31-B74C-4CFE-B976-BBE3638EDDFA}" type="pres">
      <dgm:prSet presAssocID="{5950ADCA-8ED1-4FA9-A6C5-48AB5CD41164}" presName="Accent" presStyleLbl="bgShp" presStyleIdx="4" presStyleCnt="6"/>
      <dgm:spPr/>
    </dgm:pt>
    <dgm:pt modelId="{E25B6701-1489-44C6-AB29-6B3973FF8A4F}" type="pres">
      <dgm:prSet presAssocID="{5950ADCA-8ED1-4FA9-A6C5-48AB5CD41164}" presName="Child5" presStyleLbl="node1" presStyleIdx="4" presStyleCnt="6">
        <dgm:presLayoutVars>
          <dgm:chMax val="0"/>
          <dgm:chPref val="0"/>
          <dgm:bulletEnabled val="1"/>
        </dgm:presLayoutVars>
      </dgm:prSet>
      <dgm:spPr/>
      <dgm:t>
        <a:bodyPr/>
        <a:lstStyle/>
        <a:p>
          <a:endParaRPr lang="sv-SE"/>
        </a:p>
      </dgm:t>
    </dgm:pt>
    <dgm:pt modelId="{242BBE39-879F-4531-8B90-0BB9A9AF9D6B}" type="pres">
      <dgm:prSet presAssocID="{95B640E1-3AC1-4AD1-AE71-6A489E5DEEF1}" presName="Accent6" presStyleCnt="0"/>
      <dgm:spPr/>
    </dgm:pt>
    <dgm:pt modelId="{8991442A-8714-49DE-973D-6E9434D02E21}" type="pres">
      <dgm:prSet presAssocID="{95B640E1-3AC1-4AD1-AE71-6A489E5DEEF1}" presName="Accent" presStyleLbl="bgShp" presStyleIdx="5" presStyleCnt="6"/>
      <dgm:spPr/>
    </dgm:pt>
    <dgm:pt modelId="{A13FDA3D-C87A-4F5C-98D9-4F30997D22B1}" type="pres">
      <dgm:prSet presAssocID="{95B640E1-3AC1-4AD1-AE71-6A489E5DEEF1}" presName="Child6" presStyleLbl="node1" presStyleIdx="5" presStyleCnt="6">
        <dgm:presLayoutVars>
          <dgm:chMax val="0"/>
          <dgm:chPref val="0"/>
          <dgm:bulletEnabled val="1"/>
        </dgm:presLayoutVars>
      </dgm:prSet>
      <dgm:spPr/>
      <dgm:t>
        <a:bodyPr/>
        <a:lstStyle/>
        <a:p>
          <a:endParaRPr lang="sv-SE"/>
        </a:p>
      </dgm:t>
    </dgm:pt>
  </dgm:ptLst>
  <dgm:cxnLst>
    <dgm:cxn modelId="{480A3889-B79D-4E8B-BBEC-F242D970CC49}" type="presOf" srcId="{B8CAE87E-F384-4E8F-BEC1-CF651B9336B7}" destId="{4EE96C68-A4FE-4FD1-9CA7-5DB1A399BDAF}" srcOrd="0" destOrd="0" presId="urn:microsoft.com/office/officeart/2011/layout/HexagonRadial"/>
    <dgm:cxn modelId="{0A29107D-0931-44E7-952E-FE897850DAFB}" type="presOf" srcId="{0C4527C7-74AF-414D-BAA5-0FE2AEFC1DBD}" destId="{7EE919FA-8B45-46C2-BA71-2D83072C0C6D}" srcOrd="0" destOrd="0" presId="urn:microsoft.com/office/officeart/2011/layout/HexagonRadial"/>
    <dgm:cxn modelId="{8D347934-C0D7-4A3A-B115-F17015A41D26}" type="presOf" srcId="{95B640E1-3AC1-4AD1-AE71-6A489E5DEEF1}" destId="{A13FDA3D-C87A-4F5C-98D9-4F30997D22B1}" srcOrd="0" destOrd="0" presId="urn:microsoft.com/office/officeart/2011/layout/HexagonRadial"/>
    <dgm:cxn modelId="{A9666FE4-EB92-40F4-B3E7-E75F4E4861AE}" type="presOf" srcId="{C6E208B8-D580-4820-8A65-533C48AC0A11}" destId="{7C275BE3-689A-4424-9170-78C07061B9E6}" srcOrd="0" destOrd="0" presId="urn:microsoft.com/office/officeart/2011/layout/HexagonRadial"/>
    <dgm:cxn modelId="{4B4DC6B5-09C7-4D60-955B-64B7810A2B0F}" srcId="{0C4527C7-74AF-414D-BAA5-0FE2AEFC1DBD}" destId="{AC88DA6A-412D-47C9-B6E1-DD96F2AB6645}" srcOrd="2" destOrd="0" parTransId="{81EDF723-4F6F-4333-92D2-83FBD477E8C2}" sibTransId="{92E1D6A2-17BF-4918-A2EA-811ED5548E78}"/>
    <dgm:cxn modelId="{D97500CA-2534-474E-93B6-E378F679AE81}" type="presOf" srcId="{AC88DA6A-412D-47C9-B6E1-DD96F2AB6645}" destId="{BB6AF350-B269-41B2-B8E8-75779C27F9A1}" srcOrd="0" destOrd="0" presId="urn:microsoft.com/office/officeart/2011/layout/HexagonRadial"/>
    <dgm:cxn modelId="{B906860F-EDD8-468E-8A57-801A36741DDC}" type="presOf" srcId="{B35E3821-05F9-41B4-9862-D24B02C0ABF4}" destId="{C730940D-2B3E-444E-892C-9D4346575133}" srcOrd="0" destOrd="0" presId="urn:microsoft.com/office/officeart/2011/layout/HexagonRadial"/>
    <dgm:cxn modelId="{114D4C79-0DFD-44FD-BEDD-914CE0DAD67A}" srcId="{0C4527C7-74AF-414D-BAA5-0FE2AEFC1DBD}" destId="{B35E3821-05F9-41B4-9862-D24B02C0ABF4}" srcOrd="3" destOrd="0" parTransId="{E226BF37-8AD1-4FF8-9EA6-E9127CA6CEB4}" sibTransId="{C2311565-1413-489F-B48B-93AB982FF8C3}"/>
    <dgm:cxn modelId="{4724DC92-C442-4563-AA18-901E6744925A}" srcId="{B8CAE87E-F384-4E8F-BEC1-CF651B9336B7}" destId="{0C4527C7-74AF-414D-BAA5-0FE2AEFC1DBD}" srcOrd="0" destOrd="0" parTransId="{CED2E66B-6E67-4329-97C4-3FC099C28053}" sibTransId="{668F5D82-42E3-42D0-8A1C-0D920669B542}"/>
    <dgm:cxn modelId="{50DFAC3F-BFE1-429C-A63A-13CCAFD3ED29}" srcId="{0C4527C7-74AF-414D-BAA5-0FE2AEFC1DBD}" destId="{C6E208B8-D580-4820-8A65-533C48AC0A11}" srcOrd="0" destOrd="0" parTransId="{F3AFFDC5-F698-4016-9B5F-F302C47E5261}" sibTransId="{3D221297-73C5-4392-8016-44CD76038248}"/>
    <dgm:cxn modelId="{DBD4CB79-257C-4963-A527-D1B539221ED1}" srcId="{0C4527C7-74AF-414D-BAA5-0FE2AEFC1DBD}" destId="{F8721077-BA5A-4B6B-9516-FD64C206CFAC}" srcOrd="1" destOrd="0" parTransId="{38B7139D-53EE-4947-9774-0F5FF75709DB}" sibTransId="{0C6EF924-FA48-4605-88D9-2815869C2D17}"/>
    <dgm:cxn modelId="{4F1CB4AC-A5FC-48C9-ACEF-9FA754293610}" srcId="{0C4527C7-74AF-414D-BAA5-0FE2AEFC1DBD}" destId="{95B640E1-3AC1-4AD1-AE71-6A489E5DEEF1}" srcOrd="5" destOrd="0" parTransId="{4E823C18-AFD1-420B-9ADC-5F502416EA6A}" sibTransId="{623690BA-C564-4B90-8C21-CEF073FBD67F}"/>
    <dgm:cxn modelId="{8F633CA5-C30B-4298-AD55-B3D8177FC4F2}" type="presOf" srcId="{F8721077-BA5A-4B6B-9516-FD64C206CFAC}" destId="{F262E533-A6D2-4890-9611-3379C1B2A433}" srcOrd="0" destOrd="0" presId="urn:microsoft.com/office/officeart/2011/layout/HexagonRadial"/>
    <dgm:cxn modelId="{940FA23B-EF4F-4460-BB2B-F4BDB40203DA}" srcId="{0C4527C7-74AF-414D-BAA5-0FE2AEFC1DBD}" destId="{5950ADCA-8ED1-4FA9-A6C5-48AB5CD41164}" srcOrd="4" destOrd="0" parTransId="{13EAE4BB-487F-4574-A379-EE9F504C5099}" sibTransId="{5193A123-7947-4706-B196-9E188AE6CE61}"/>
    <dgm:cxn modelId="{9DF7147F-3B63-4C6D-8F45-F8349E2873A7}" type="presOf" srcId="{5950ADCA-8ED1-4FA9-A6C5-48AB5CD41164}" destId="{E25B6701-1489-44C6-AB29-6B3973FF8A4F}" srcOrd="0" destOrd="0" presId="urn:microsoft.com/office/officeart/2011/layout/HexagonRadial"/>
    <dgm:cxn modelId="{45BE4703-7D33-4846-8303-BB0BA06BC366}" type="presParOf" srcId="{4EE96C68-A4FE-4FD1-9CA7-5DB1A399BDAF}" destId="{7EE919FA-8B45-46C2-BA71-2D83072C0C6D}" srcOrd="0" destOrd="0" presId="urn:microsoft.com/office/officeart/2011/layout/HexagonRadial"/>
    <dgm:cxn modelId="{88D0B229-8BFD-4AD8-B284-57F3EB976689}" type="presParOf" srcId="{4EE96C68-A4FE-4FD1-9CA7-5DB1A399BDAF}" destId="{BC6FCD7A-F844-4AF3-BBF9-BC85E14D270A}" srcOrd="1" destOrd="0" presId="urn:microsoft.com/office/officeart/2011/layout/HexagonRadial"/>
    <dgm:cxn modelId="{038B6787-A915-4FBE-A10A-50C782BD5E34}" type="presParOf" srcId="{BC6FCD7A-F844-4AF3-BBF9-BC85E14D270A}" destId="{68AA7081-5C64-4180-9254-42C7695ED0FF}" srcOrd="0" destOrd="0" presId="urn:microsoft.com/office/officeart/2011/layout/HexagonRadial"/>
    <dgm:cxn modelId="{E8A8BBEE-CE85-4E23-B194-AFD7225D0C6C}" type="presParOf" srcId="{4EE96C68-A4FE-4FD1-9CA7-5DB1A399BDAF}" destId="{7C275BE3-689A-4424-9170-78C07061B9E6}" srcOrd="2" destOrd="0" presId="urn:microsoft.com/office/officeart/2011/layout/HexagonRadial"/>
    <dgm:cxn modelId="{F312DB6A-79C9-4BE9-995A-9671C493F042}" type="presParOf" srcId="{4EE96C68-A4FE-4FD1-9CA7-5DB1A399BDAF}" destId="{8582D8C4-326D-434B-BCC6-FD007FAA7A3C}" srcOrd="3" destOrd="0" presId="urn:microsoft.com/office/officeart/2011/layout/HexagonRadial"/>
    <dgm:cxn modelId="{610DAB10-E6CF-4DB0-8D27-A0FB6403210D}" type="presParOf" srcId="{8582D8C4-326D-434B-BCC6-FD007FAA7A3C}" destId="{CB58CBB5-AACB-48A4-BE45-58F440992162}" srcOrd="0" destOrd="0" presId="urn:microsoft.com/office/officeart/2011/layout/HexagonRadial"/>
    <dgm:cxn modelId="{4FDDC35C-3D74-4740-BB46-9BBBC196CB78}" type="presParOf" srcId="{4EE96C68-A4FE-4FD1-9CA7-5DB1A399BDAF}" destId="{F262E533-A6D2-4890-9611-3379C1B2A433}" srcOrd="4" destOrd="0" presId="urn:microsoft.com/office/officeart/2011/layout/HexagonRadial"/>
    <dgm:cxn modelId="{BE56F411-B20C-4406-8645-C65E8BBDFFE3}" type="presParOf" srcId="{4EE96C68-A4FE-4FD1-9CA7-5DB1A399BDAF}" destId="{4088221B-21A5-4F0A-995B-C1A8BFF17EC8}" srcOrd="5" destOrd="0" presId="urn:microsoft.com/office/officeart/2011/layout/HexagonRadial"/>
    <dgm:cxn modelId="{2CB1B0E5-E0B5-47E1-ADD5-532480990621}" type="presParOf" srcId="{4088221B-21A5-4F0A-995B-C1A8BFF17EC8}" destId="{E4F35CFC-3D08-4BE3-95CE-64C0F8089516}" srcOrd="0" destOrd="0" presId="urn:microsoft.com/office/officeart/2011/layout/HexagonRadial"/>
    <dgm:cxn modelId="{C6B3A094-DB6C-4ED0-B7BC-8BDE304D3060}" type="presParOf" srcId="{4EE96C68-A4FE-4FD1-9CA7-5DB1A399BDAF}" destId="{BB6AF350-B269-41B2-B8E8-75779C27F9A1}" srcOrd="6" destOrd="0" presId="urn:microsoft.com/office/officeart/2011/layout/HexagonRadial"/>
    <dgm:cxn modelId="{05301C18-F451-4290-8E1F-E07CDBD9476C}" type="presParOf" srcId="{4EE96C68-A4FE-4FD1-9CA7-5DB1A399BDAF}" destId="{DA421568-4FD9-47D0-8C48-5E90ED6E32BC}" srcOrd="7" destOrd="0" presId="urn:microsoft.com/office/officeart/2011/layout/HexagonRadial"/>
    <dgm:cxn modelId="{8B424249-F3D2-4CC6-BA4E-DCC175DBD392}" type="presParOf" srcId="{DA421568-4FD9-47D0-8C48-5E90ED6E32BC}" destId="{99896ADC-7CA5-4315-A210-A50DA4E104A6}" srcOrd="0" destOrd="0" presId="urn:microsoft.com/office/officeart/2011/layout/HexagonRadial"/>
    <dgm:cxn modelId="{035220F1-D030-4A11-91AB-396AF6DF260B}" type="presParOf" srcId="{4EE96C68-A4FE-4FD1-9CA7-5DB1A399BDAF}" destId="{C730940D-2B3E-444E-892C-9D4346575133}" srcOrd="8" destOrd="0" presId="urn:microsoft.com/office/officeart/2011/layout/HexagonRadial"/>
    <dgm:cxn modelId="{C4D3AB49-C883-4CEA-A717-B60F01E592BB}" type="presParOf" srcId="{4EE96C68-A4FE-4FD1-9CA7-5DB1A399BDAF}" destId="{832D8ADF-8048-417B-9453-5A50C8E5606A}" srcOrd="9" destOrd="0" presId="urn:microsoft.com/office/officeart/2011/layout/HexagonRadial"/>
    <dgm:cxn modelId="{7A55971B-B766-47F2-888C-C86AA8D59C66}" type="presParOf" srcId="{832D8ADF-8048-417B-9453-5A50C8E5606A}" destId="{AF88FE31-B74C-4CFE-B976-BBE3638EDDFA}" srcOrd="0" destOrd="0" presId="urn:microsoft.com/office/officeart/2011/layout/HexagonRadial"/>
    <dgm:cxn modelId="{0A2E4069-0835-4A07-ADB3-DADE45D86D19}" type="presParOf" srcId="{4EE96C68-A4FE-4FD1-9CA7-5DB1A399BDAF}" destId="{E25B6701-1489-44C6-AB29-6B3973FF8A4F}" srcOrd="10" destOrd="0" presId="urn:microsoft.com/office/officeart/2011/layout/HexagonRadial"/>
    <dgm:cxn modelId="{3AC4CBD8-72D5-4014-B100-2C77C27C4817}" type="presParOf" srcId="{4EE96C68-A4FE-4FD1-9CA7-5DB1A399BDAF}" destId="{242BBE39-879F-4531-8B90-0BB9A9AF9D6B}" srcOrd="11" destOrd="0" presId="urn:microsoft.com/office/officeart/2011/layout/HexagonRadial"/>
    <dgm:cxn modelId="{6FED0733-6C5D-4C28-A7BB-12D419039885}" type="presParOf" srcId="{242BBE39-879F-4531-8B90-0BB9A9AF9D6B}" destId="{8991442A-8714-49DE-973D-6E9434D02E21}" srcOrd="0" destOrd="0" presId="urn:microsoft.com/office/officeart/2011/layout/HexagonRadial"/>
    <dgm:cxn modelId="{EC2442B4-30EA-40B1-A75C-2E869024F4C2}" type="presParOf" srcId="{4EE96C68-A4FE-4FD1-9CA7-5DB1A399BDAF}" destId="{A13FDA3D-C87A-4F5C-98D9-4F30997D22B1}" srcOrd="12" destOrd="0" presId="urn:microsoft.com/office/officeart/2011/layout/HexagonRadial"/>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C5D01A-A572-4DAF-9A59-1A7FDB697BA7}">
      <dsp:nvSpPr>
        <dsp:cNvPr id="0" name=""/>
        <dsp:cNvSpPr/>
      </dsp:nvSpPr>
      <dsp:spPr>
        <a:xfrm>
          <a:off x="4600575" y="231"/>
          <a:ext cx="1314449" cy="1314449"/>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sv-SE" sz="800" kern="1200" dirty="0"/>
            <a:t>Behovsfångst</a:t>
          </a:r>
        </a:p>
      </dsp:txBody>
      <dsp:txXfrm>
        <a:off x="4793072" y="192728"/>
        <a:ext cx="929455" cy="929455"/>
      </dsp:txXfrm>
    </dsp:sp>
    <dsp:sp modelId="{1959D076-AA37-46F4-99B1-BEEA90DC51A4}">
      <dsp:nvSpPr>
        <dsp:cNvPr id="0" name=""/>
        <dsp:cNvSpPr/>
      </dsp:nvSpPr>
      <dsp:spPr>
        <a:xfrm rot="2160000">
          <a:off x="5873411" y="1009740"/>
          <a:ext cx="349131" cy="443626"/>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sv-SE" sz="600" kern="1200"/>
        </a:p>
      </dsp:txBody>
      <dsp:txXfrm>
        <a:off x="5883413" y="1067683"/>
        <a:ext cx="244392" cy="266176"/>
      </dsp:txXfrm>
    </dsp:sp>
    <dsp:sp modelId="{16B1246A-B029-4FD0-95E3-57C8CD960B4E}">
      <dsp:nvSpPr>
        <dsp:cNvPr id="0" name=""/>
        <dsp:cNvSpPr/>
      </dsp:nvSpPr>
      <dsp:spPr>
        <a:xfrm>
          <a:off x="6196918" y="1160042"/>
          <a:ext cx="1314449" cy="1314449"/>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sv-SE" sz="800" kern="1200" dirty="0"/>
            <a:t>Inventering</a:t>
          </a:r>
        </a:p>
      </dsp:txBody>
      <dsp:txXfrm>
        <a:off x="6389415" y="1352539"/>
        <a:ext cx="929455" cy="929455"/>
      </dsp:txXfrm>
    </dsp:sp>
    <dsp:sp modelId="{EDC325A9-0FA9-4189-B18A-05F287F38D94}">
      <dsp:nvSpPr>
        <dsp:cNvPr id="0" name=""/>
        <dsp:cNvSpPr/>
      </dsp:nvSpPr>
      <dsp:spPr>
        <a:xfrm rot="6480000">
          <a:off x="6377756" y="2524363"/>
          <a:ext cx="349131" cy="443626"/>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sv-SE" sz="600" kern="1200"/>
        </a:p>
      </dsp:txBody>
      <dsp:txXfrm rot="10800000">
        <a:off x="6446309" y="2563282"/>
        <a:ext cx="244392" cy="266176"/>
      </dsp:txXfrm>
    </dsp:sp>
    <dsp:sp modelId="{265871B0-E94D-47F7-A4D4-D7FEF75AB891}">
      <dsp:nvSpPr>
        <dsp:cNvPr id="0" name=""/>
        <dsp:cNvSpPr/>
      </dsp:nvSpPr>
      <dsp:spPr>
        <a:xfrm>
          <a:off x="5587169" y="3036656"/>
          <a:ext cx="1314449" cy="1314449"/>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sv-SE" sz="800" kern="1200" dirty="0"/>
            <a:t>Nyttoanalys</a:t>
          </a:r>
        </a:p>
      </dsp:txBody>
      <dsp:txXfrm>
        <a:off x="5779666" y="3229153"/>
        <a:ext cx="929455" cy="929455"/>
      </dsp:txXfrm>
    </dsp:sp>
    <dsp:sp modelId="{B8CA618B-80DB-40A6-91AB-667B83F1B24B}">
      <dsp:nvSpPr>
        <dsp:cNvPr id="0" name=""/>
        <dsp:cNvSpPr/>
      </dsp:nvSpPr>
      <dsp:spPr>
        <a:xfrm rot="10800000">
          <a:off x="5093115" y="3472068"/>
          <a:ext cx="349131" cy="443626"/>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sv-SE" sz="600" kern="1200"/>
        </a:p>
      </dsp:txBody>
      <dsp:txXfrm rot="10800000">
        <a:off x="5197854" y="3560793"/>
        <a:ext cx="244392" cy="266176"/>
      </dsp:txXfrm>
    </dsp:sp>
    <dsp:sp modelId="{ED483DF1-4AA9-4BE7-B85D-A4BCE2E4E94C}">
      <dsp:nvSpPr>
        <dsp:cNvPr id="0" name=""/>
        <dsp:cNvSpPr/>
      </dsp:nvSpPr>
      <dsp:spPr>
        <a:xfrm>
          <a:off x="3613980" y="3036656"/>
          <a:ext cx="1314449" cy="1314449"/>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sv-SE" sz="800" kern="1200" dirty="0"/>
            <a:t>Precisering</a:t>
          </a:r>
        </a:p>
      </dsp:txBody>
      <dsp:txXfrm>
        <a:off x="3806477" y="3229153"/>
        <a:ext cx="929455" cy="929455"/>
      </dsp:txXfrm>
    </dsp:sp>
    <dsp:sp modelId="{53EE3BFF-C4BE-4043-A429-B7EED3FEE335}">
      <dsp:nvSpPr>
        <dsp:cNvPr id="0" name=""/>
        <dsp:cNvSpPr/>
      </dsp:nvSpPr>
      <dsp:spPr>
        <a:xfrm rot="15120000">
          <a:off x="3794818" y="2543158"/>
          <a:ext cx="349131" cy="443626"/>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sv-SE" sz="600" kern="1200"/>
        </a:p>
      </dsp:txBody>
      <dsp:txXfrm rot="10800000">
        <a:off x="3863371" y="2681689"/>
        <a:ext cx="244392" cy="266176"/>
      </dsp:txXfrm>
    </dsp:sp>
    <dsp:sp modelId="{1C8F562C-FBA1-4FA8-BBAB-6F4DA402C179}">
      <dsp:nvSpPr>
        <dsp:cNvPr id="0" name=""/>
        <dsp:cNvSpPr/>
      </dsp:nvSpPr>
      <dsp:spPr>
        <a:xfrm>
          <a:off x="3004231" y="1160042"/>
          <a:ext cx="1314449" cy="1314449"/>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sv-SE" sz="800" kern="1200" dirty="0"/>
            <a:t>Avrop/tilldelning</a:t>
          </a:r>
        </a:p>
      </dsp:txBody>
      <dsp:txXfrm>
        <a:off x="3196728" y="1352539"/>
        <a:ext cx="929455" cy="929455"/>
      </dsp:txXfrm>
    </dsp:sp>
    <dsp:sp modelId="{7EA16DB0-A4B2-4B3D-91E5-625F8B67AE50}">
      <dsp:nvSpPr>
        <dsp:cNvPr id="0" name=""/>
        <dsp:cNvSpPr/>
      </dsp:nvSpPr>
      <dsp:spPr>
        <a:xfrm rot="19440000">
          <a:off x="4277068" y="1021356"/>
          <a:ext cx="349131" cy="443626"/>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sv-SE" sz="600" kern="1200"/>
        </a:p>
      </dsp:txBody>
      <dsp:txXfrm>
        <a:off x="4287070" y="1140863"/>
        <a:ext cx="244392" cy="2661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E919FA-8B45-46C2-BA71-2D83072C0C6D}">
      <dsp:nvSpPr>
        <dsp:cNvPr id="0" name=""/>
        <dsp:cNvSpPr/>
      </dsp:nvSpPr>
      <dsp:spPr>
        <a:xfrm>
          <a:off x="1151000" y="1511830"/>
          <a:ext cx="1736194" cy="1501878"/>
        </a:xfrm>
        <a:prstGeom prst="hexagon">
          <a:avLst>
            <a:gd name="adj" fmla="val 28570"/>
            <a:gd name="vf" fmla="val 115470"/>
          </a:avLst>
        </a:prstGeom>
        <a:solidFill>
          <a:srgbClr val="92D05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sv-SE" sz="1100" kern="1200" dirty="0"/>
            <a:t>1. Vad är nyttan?</a:t>
          </a:r>
        </a:p>
      </dsp:txBody>
      <dsp:txXfrm>
        <a:off x="1438712" y="1760712"/>
        <a:ext cx="1160770" cy="1004114"/>
      </dsp:txXfrm>
    </dsp:sp>
    <dsp:sp modelId="{CB58CBB5-AACB-48A4-BE45-58F440992162}">
      <dsp:nvSpPr>
        <dsp:cNvPr id="0" name=""/>
        <dsp:cNvSpPr/>
      </dsp:nvSpPr>
      <dsp:spPr>
        <a:xfrm>
          <a:off x="2238192" y="793283"/>
          <a:ext cx="655060" cy="564421"/>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7C275BE3-689A-4424-9170-78C07061B9E6}">
      <dsp:nvSpPr>
        <dsp:cNvPr id="0" name=""/>
        <dsp:cNvSpPr/>
      </dsp:nvSpPr>
      <dsp:spPr>
        <a:xfrm>
          <a:off x="1310929" y="145870"/>
          <a:ext cx="1422798" cy="1230888"/>
        </a:xfrm>
        <a:prstGeom prst="hexagon">
          <a:avLst>
            <a:gd name="adj" fmla="val 28570"/>
            <a:gd name="vf" fmla="val 115470"/>
          </a:avLst>
        </a:prstGeom>
        <a:solidFill>
          <a:srgbClr val="92D05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sv-SE" sz="1100" kern="1200" dirty="0"/>
            <a:t>2. Hur ska nyttan realiseras?</a:t>
          </a:r>
        </a:p>
      </dsp:txBody>
      <dsp:txXfrm>
        <a:off x="1546717" y="349854"/>
        <a:ext cx="951222" cy="822920"/>
      </dsp:txXfrm>
    </dsp:sp>
    <dsp:sp modelId="{E4F35CFC-3D08-4BE3-95CE-64C0F8089516}">
      <dsp:nvSpPr>
        <dsp:cNvPr id="0" name=""/>
        <dsp:cNvSpPr/>
      </dsp:nvSpPr>
      <dsp:spPr>
        <a:xfrm>
          <a:off x="3002699" y="1848451"/>
          <a:ext cx="655060" cy="564421"/>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F262E533-A6D2-4890-9611-3379C1B2A433}">
      <dsp:nvSpPr>
        <dsp:cNvPr id="0" name=""/>
        <dsp:cNvSpPr/>
      </dsp:nvSpPr>
      <dsp:spPr>
        <a:xfrm>
          <a:off x="2615801" y="902949"/>
          <a:ext cx="1422798" cy="1230888"/>
        </a:xfrm>
        <a:prstGeom prst="hexagon">
          <a:avLst>
            <a:gd name="adj" fmla="val 28570"/>
            <a:gd name="vf" fmla="val 11547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sv-SE" sz="1100" kern="1200" dirty="0"/>
            <a:t>3. Vem ska realisera nyttan?</a:t>
          </a:r>
        </a:p>
      </dsp:txBody>
      <dsp:txXfrm>
        <a:off x="2851589" y="1106933"/>
        <a:ext cx="951222" cy="822920"/>
      </dsp:txXfrm>
    </dsp:sp>
    <dsp:sp modelId="{99896ADC-7CA5-4315-A210-A50DA4E104A6}">
      <dsp:nvSpPr>
        <dsp:cNvPr id="0" name=""/>
        <dsp:cNvSpPr/>
      </dsp:nvSpPr>
      <dsp:spPr>
        <a:xfrm>
          <a:off x="2471623" y="3039537"/>
          <a:ext cx="655060" cy="564421"/>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BB6AF350-B269-41B2-B8E8-75779C27F9A1}">
      <dsp:nvSpPr>
        <dsp:cNvPr id="0" name=""/>
        <dsp:cNvSpPr/>
      </dsp:nvSpPr>
      <dsp:spPr>
        <a:xfrm>
          <a:off x="2615801" y="2391278"/>
          <a:ext cx="1422798" cy="1230888"/>
        </a:xfrm>
        <a:prstGeom prst="hexagon">
          <a:avLst>
            <a:gd name="adj" fmla="val 28570"/>
            <a:gd name="vf" fmla="val 11547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sv-SE" sz="1100" kern="1200" dirty="0"/>
            <a:t>4. När uppkommer nyttan?</a:t>
          </a:r>
        </a:p>
      </dsp:txBody>
      <dsp:txXfrm>
        <a:off x="2851589" y="2595262"/>
        <a:ext cx="951222" cy="822920"/>
      </dsp:txXfrm>
    </dsp:sp>
    <dsp:sp modelId="{AF88FE31-B74C-4CFE-B976-BBE3638EDDFA}">
      <dsp:nvSpPr>
        <dsp:cNvPr id="0" name=""/>
        <dsp:cNvSpPr/>
      </dsp:nvSpPr>
      <dsp:spPr>
        <a:xfrm>
          <a:off x="1154231" y="3163176"/>
          <a:ext cx="655060" cy="564421"/>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C730940D-2B3E-444E-892C-9D4346575133}">
      <dsp:nvSpPr>
        <dsp:cNvPr id="0" name=""/>
        <dsp:cNvSpPr/>
      </dsp:nvSpPr>
      <dsp:spPr>
        <a:xfrm>
          <a:off x="1310929" y="3149203"/>
          <a:ext cx="1422798" cy="1230888"/>
        </a:xfrm>
        <a:prstGeom prst="hexagon">
          <a:avLst>
            <a:gd name="adj" fmla="val 28570"/>
            <a:gd name="vf" fmla="val 115470"/>
          </a:avLst>
        </a:prstGeom>
        <a:solidFill>
          <a:srgbClr val="92D05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sv-SE" sz="1100" kern="1200" dirty="0"/>
            <a:t>5. Hur ska nyttan följas upp?</a:t>
          </a:r>
        </a:p>
      </dsp:txBody>
      <dsp:txXfrm>
        <a:off x="1546717" y="3353187"/>
        <a:ext cx="951222" cy="822920"/>
      </dsp:txXfrm>
    </dsp:sp>
    <dsp:sp modelId="{8991442A-8714-49DE-973D-6E9434D02E21}">
      <dsp:nvSpPr>
        <dsp:cNvPr id="0" name=""/>
        <dsp:cNvSpPr/>
      </dsp:nvSpPr>
      <dsp:spPr>
        <a:xfrm>
          <a:off x="377205" y="2108432"/>
          <a:ext cx="655060" cy="564421"/>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E25B6701-1489-44C6-AB29-6B3973FF8A4F}">
      <dsp:nvSpPr>
        <dsp:cNvPr id="0" name=""/>
        <dsp:cNvSpPr/>
      </dsp:nvSpPr>
      <dsp:spPr>
        <a:xfrm>
          <a:off x="0" y="2392125"/>
          <a:ext cx="1422798" cy="1230888"/>
        </a:xfrm>
        <a:prstGeom prst="hexagon">
          <a:avLst>
            <a:gd name="adj" fmla="val 28570"/>
            <a:gd name="vf" fmla="val 11547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sv-SE" sz="1100" kern="1200" dirty="0"/>
            <a:t>6. Vem ansvarar för uppföljning?</a:t>
          </a:r>
        </a:p>
      </dsp:txBody>
      <dsp:txXfrm>
        <a:off x="235788" y="2596109"/>
        <a:ext cx="951222" cy="822920"/>
      </dsp:txXfrm>
    </dsp:sp>
    <dsp:sp modelId="{A13FDA3D-C87A-4F5C-98D9-4F30997D22B1}">
      <dsp:nvSpPr>
        <dsp:cNvPr id="0" name=""/>
        <dsp:cNvSpPr/>
      </dsp:nvSpPr>
      <dsp:spPr>
        <a:xfrm>
          <a:off x="0" y="901256"/>
          <a:ext cx="1422798" cy="1230888"/>
        </a:xfrm>
        <a:prstGeom prst="hexagon">
          <a:avLst>
            <a:gd name="adj" fmla="val 28570"/>
            <a:gd name="vf" fmla="val 11547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sv-SE" sz="1100" kern="1200" dirty="0"/>
            <a:t>7. Vilka mätetal ska användas?</a:t>
          </a:r>
        </a:p>
      </dsp:txBody>
      <dsp:txXfrm>
        <a:off x="235788" y="1105240"/>
        <a:ext cx="951222" cy="822920"/>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11/layout/HexagonRadial">
  <dgm:title val="Sexhörnigt radiellt"/>
  <dgm:desc val="Kan användas för att illustrera en sekventiell process som är relaterad till en central idé eller ett tema. Är begränsad till sex figurer på nivå 2. Fungerar bäst om det inte finns så mycket text. Text som inte används visas inte men är tillgänglig om du byter layout."/>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0C291E-B681-4C32-B90A-492346C901DF}" type="datetimeFigureOut">
              <a:rPr lang="sv-SE" smtClean="0"/>
              <a:t>2019-08-30</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FE110E-4F19-4E78-90AC-643A32F53A16}" type="slidenum">
              <a:rPr lang="sv-SE" smtClean="0"/>
              <a:t>‹#›</a:t>
            </a:fld>
            <a:endParaRPr lang="sv-SE"/>
          </a:p>
        </p:txBody>
      </p:sp>
    </p:spTree>
    <p:extLst>
      <p:ext uri="{BB962C8B-B14F-4D97-AF65-F5344CB8AC3E}">
        <p14:creationId xmlns:p14="http://schemas.microsoft.com/office/powerpoint/2010/main" val="532171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39452" y="1122364"/>
            <a:ext cx="10258816" cy="1007061"/>
          </a:xfrm>
        </p:spPr>
        <p:txBody>
          <a:bodyPr anchor="b">
            <a:noAutofit/>
          </a:bodyPr>
          <a:lstStyle>
            <a:lvl1pPr algn="ctr">
              <a:defRPr sz="5400">
                <a:solidFill>
                  <a:srgbClr val="E6460A"/>
                </a:solidFill>
                <a:latin typeface="Arial" panose="020B0604020202020204" pitchFamily="34" charset="0"/>
                <a:cs typeface="Arial" panose="020B0604020202020204" pitchFamily="34" charset="0"/>
              </a:defRPr>
            </a:lvl1pPr>
          </a:lstStyle>
          <a:p>
            <a:r>
              <a:rPr lang="sv-SE" dirty="0"/>
              <a:t>Klicka här för att ändra format</a:t>
            </a:r>
          </a:p>
        </p:txBody>
      </p:sp>
      <p:sp>
        <p:nvSpPr>
          <p:cNvPr id="3" name="Underrubrik 2"/>
          <p:cNvSpPr>
            <a:spLocks noGrp="1"/>
          </p:cNvSpPr>
          <p:nvPr>
            <p:ph type="subTitle" idx="1"/>
          </p:nvPr>
        </p:nvSpPr>
        <p:spPr>
          <a:xfrm>
            <a:off x="939452" y="2304790"/>
            <a:ext cx="10258816" cy="739001"/>
          </a:xfrm>
        </p:spPr>
        <p:txBody>
          <a:bodyPr>
            <a:normAutofit/>
          </a:bodyPr>
          <a:lstStyle>
            <a:lvl1pPr marL="0" indent="0" algn="ctr">
              <a:buNone/>
              <a:defRPr sz="2800">
                <a:solidFill>
                  <a:srgbClr val="E6460A"/>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format på underrubrik i bakgrunden</a:t>
            </a:r>
          </a:p>
        </p:txBody>
      </p:sp>
      <p:sp>
        <p:nvSpPr>
          <p:cNvPr id="4" name="Platshållare för datum 3"/>
          <p:cNvSpPr>
            <a:spLocks noGrp="1"/>
          </p:cNvSpPr>
          <p:nvPr>
            <p:ph type="dt" sz="half" idx="10"/>
          </p:nvPr>
        </p:nvSpPr>
        <p:spPr/>
        <p:txBody>
          <a:bodyPr/>
          <a:lstStyle/>
          <a:p>
            <a:fld id="{10C7067D-4385-4F83-9D04-9957F6840DF8}" type="datetimeFigureOut">
              <a:rPr lang="sv-SE" smtClean="0"/>
              <a:t>2019-08-30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EF23446-7767-4078-B706-C94CA17C7FD0}" type="slidenum">
              <a:rPr lang="sv-SE" smtClean="0"/>
              <a:t>‹#›</a:t>
            </a:fld>
            <a:endParaRPr lang="sv-SE"/>
          </a:p>
        </p:txBody>
      </p:sp>
      <p:pic>
        <p:nvPicPr>
          <p:cNvPr id="7" name="Shape 97"/>
          <p:cNvPicPr preferRelativeResize="0"/>
          <p:nvPr userDrawn="1"/>
        </p:nvPicPr>
        <p:blipFill rotWithShape="1">
          <a:blip r:embed="rId2">
            <a:alphaModFix/>
          </a:blip>
          <a:srcRect l="2185"/>
          <a:stretch/>
        </p:blipFill>
        <p:spPr>
          <a:xfrm>
            <a:off x="0" y="3043791"/>
            <a:ext cx="12192000" cy="3826735"/>
          </a:xfrm>
          <a:prstGeom prst="rect">
            <a:avLst/>
          </a:prstGeom>
          <a:noFill/>
          <a:ln>
            <a:noFill/>
          </a:ln>
        </p:spPr>
      </p:pic>
    </p:spTree>
    <p:extLst>
      <p:ext uri="{BB962C8B-B14F-4D97-AF65-F5344CB8AC3E}">
        <p14:creationId xmlns:p14="http://schemas.microsoft.com/office/powerpoint/2010/main" val="4051936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10C7067D-4385-4F83-9D04-9957F6840DF8}" type="datetimeFigureOut">
              <a:rPr lang="sv-SE" smtClean="0"/>
              <a:t>2019-08-30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EF23446-7767-4078-B706-C94CA17C7FD0}" type="slidenum">
              <a:rPr lang="sv-SE" smtClean="0"/>
              <a:t>‹#›</a:t>
            </a:fld>
            <a:endParaRPr lang="sv-SE"/>
          </a:p>
        </p:txBody>
      </p:sp>
      <p:pic>
        <p:nvPicPr>
          <p:cNvPr id="7" name="Shape 15"/>
          <p:cNvPicPr preferRelativeResize="0"/>
          <p:nvPr userDrawn="1"/>
        </p:nvPicPr>
        <p:blipFill rotWithShape="1">
          <a:blip r:embed="rId2">
            <a:alphaModFix/>
          </a:blip>
          <a:srcRect r="16411"/>
          <a:stretch/>
        </p:blipFill>
        <p:spPr>
          <a:xfrm>
            <a:off x="0" y="5089255"/>
            <a:ext cx="12191998" cy="1795448"/>
          </a:xfrm>
          <a:prstGeom prst="rect">
            <a:avLst/>
          </a:prstGeom>
          <a:noFill/>
          <a:ln>
            <a:noFill/>
          </a:ln>
        </p:spPr>
      </p:pic>
    </p:spTree>
    <p:extLst>
      <p:ext uri="{BB962C8B-B14F-4D97-AF65-F5344CB8AC3E}">
        <p14:creationId xmlns:p14="http://schemas.microsoft.com/office/powerpoint/2010/main" val="3122805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10C7067D-4385-4F83-9D04-9957F6840DF8}" type="datetimeFigureOut">
              <a:rPr lang="sv-SE" smtClean="0"/>
              <a:t>2019-08-30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7EF23446-7767-4078-B706-C94CA17C7FD0}" type="slidenum">
              <a:rPr lang="sv-SE" smtClean="0"/>
              <a:t>‹#›</a:t>
            </a:fld>
            <a:endParaRPr lang="sv-SE"/>
          </a:p>
        </p:txBody>
      </p:sp>
      <p:pic>
        <p:nvPicPr>
          <p:cNvPr id="8" name="Shape 15"/>
          <p:cNvPicPr preferRelativeResize="0"/>
          <p:nvPr userDrawn="1"/>
        </p:nvPicPr>
        <p:blipFill rotWithShape="1">
          <a:blip r:embed="rId2">
            <a:alphaModFix/>
          </a:blip>
          <a:srcRect r="16411"/>
          <a:stretch/>
        </p:blipFill>
        <p:spPr>
          <a:xfrm>
            <a:off x="0" y="5089255"/>
            <a:ext cx="12191998" cy="1795448"/>
          </a:xfrm>
          <a:prstGeom prst="rect">
            <a:avLst/>
          </a:prstGeom>
          <a:noFill/>
          <a:ln>
            <a:noFill/>
          </a:ln>
        </p:spPr>
      </p:pic>
    </p:spTree>
    <p:extLst>
      <p:ext uri="{BB962C8B-B14F-4D97-AF65-F5344CB8AC3E}">
        <p14:creationId xmlns:p14="http://schemas.microsoft.com/office/powerpoint/2010/main" val="2070674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10C7067D-4385-4F83-9D04-9957F6840DF8}" type="datetimeFigureOut">
              <a:rPr lang="sv-SE" smtClean="0"/>
              <a:t>2019-08-30</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7EF23446-7767-4078-B706-C94CA17C7FD0}" type="slidenum">
              <a:rPr lang="sv-SE" smtClean="0"/>
              <a:t>‹#›</a:t>
            </a:fld>
            <a:endParaRPr lang="sv-SE"/>
          </a:p>
        </p:txBody>
      </p:sp>
      <p:pic>
        <p:nvPicPr>
          <p:cNvPr id="10" name="Shape 15"/>
          <p:cNvPicPr preferRelativeResize="0"/>
          <p:nvPr userDrawn="1"/>
        </p:nvPicPr>
        <p:blipFill rotWithShape="1">
          <a:blip r:embed="rId2">
            <a:alphaModFix/>
          </a:blip>
          <a:srcRect r="16411"/>
          <a:stretch/>
        </p:blipFill>
        <p:spPr>
          <a:xfrm>
            <a:off x="0" y="5089255"/>
            <a:ext cx="12191998" cy="1795448"/>
          </a:xfrm>
          <a:prstGeom prst="rect">
            <a:avLst/>
          </a:prstGeom>
          <a:noFill/>
          <a:ln>
            <a:noFill/>
          </a:ln>
        </p:spPr>
      </p:pic>
    </p:spTree>
    <p:extLst>
      <p:ext uri="{BB962C8B-B14F-4D97-AF65-F5344CB8AC3E}">
        <p14:creationId xmlns:p14="http://schemas.microsoft.com/office/powerpoint/2010/main" val="1649542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10C7067D-4385-4F83-9D04-9957F6840DF8}" type="datetimeFigureOut">
              <a:rPr lang="sv-SE" smtClean="0"/>
              <a:t>2019-08-30</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7EF23446-7767-4078-B706-C94CA17C7FD0}" type="slidenum">
              <a:rPr lang="sv-SE" smtClean="0"/>
              <a:t>‹#›</a:t>
            </a:fld>
            <a:endParaRPr lang="sv-SE"/>
          </a:p>
        </p:txBody>
      </p:sp>
      <p:pic>
        <p:nvPicPr>
          <p:cNvPr id="6" name="Shape 15"/>
          <p:cNvPicPr preferRelativeResize="0"/>
          <p:nvPr userDrawn="1"/>
        </p:nvPicPr>
        <p:blipFill rotWithShape="1">
          <a:blip r:embed="rId2">
            <a:alphaModFix/>
          </a:blip>
          <a:srcRect r="16411"/>
          <a:stretch/>
        </p:blipFill>
        <p:spPr>
          <a:xfrm>
            <a:off x="0" y="5089255"/>
            <a:ext cx="12191998" cy="1795448"/>
          </a:xfrm>
          <a:prstGeom prst="rect">
            <a:avLst/>
          </a:prstGeom>
          <a:noFill/>
          <a:ln>
            <a:noFill/>
          </a:ln>
        </p:spPr>
      </p:pic>
    </p:spTree>
    <p:extLst>
      <p:ext uri="{BB962C8B-B14F-4D97-AF65-F5344CB8AC3E}">
        <p14:creationId xmlns:p14="http://schemas.microsoft.com/office/powerpoint/2010/main" val="1147895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10C7067D-4385-4F83-9D04-9957F6840DF8}" type="datetimeFigureOut">
              <a:rPr lang="sv-SE" smtClean="0"/>
              <a:t>2019-08-30</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7EF23446-7767-4078-B706-C94CA17C7FD0}" type="slidenum">
              <a:rPr lang="sv-SE" smtClean="0"/>
              <a:t>‹#›</a:t>
            </a:fld>
            <a:endParaRPr lang="sv-SE"/>
          </a:p>
        </p:txBody>
      </p:sp>
      <p:pic>
        <p:nvPicPr>
          <p:cNvPr id="5" name="Shape 15"/>
          <p:cNvPicPr preferRelativeResize="0"/>
          <p:nvPr userDrawn="1"/>
        </p:nvPicPr>
        <p:blipFill rotWithShape="1">
          <a:blip r:embed="rId2">
            <a:alphaModFix/>
          </a:blip>
          <a:srcRect r="16411"/>
          <a:stretch/>
        </p:blipFill>
        <p:spPr>
          <a:xfrm>
            <a:off x="0" y="5089255"/>
            <a:ext cx="12191998" cy="1795448"/>
          </a:xfrm>
          <a:prstGeom prst="rect">
            <a:avLst/>
          </a:prstGeom>
          <a:noFill/>
          <a:ln>
            <a:noFill/>
          </a:ln>
        </p:spPr>
      </p:pic>
    </p:spTree>
    <p:extLst>
      <p:ext uri="{BB962C8B-B14F-4D97-AF65-F5344CB8AC3E}">
        <p14:creationId xmlns:p14="http://schemas.microsoft.com/office/powerpoint/2010/main" val="4047148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10C7067D-4385-4F83-9D04-9957F6840DF8}" type="datetimeFigureOut">
              <a:rPr lang="sv-SE" smtClean="0"/>
              <a:t>2019-08-30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7EF23446-7767-4078-B706-C94CA17C7FD0}" type="slidenum">
              <a:rPr lang="sv-SE" smtClean="0"/>
              <a:t>‹#›</a:t>
            </a:fld>
            <a:endParaRPr lang="sv-SE"/>
          </a:p>
        </p:txBody>
      </p:sp>
      <p:pic>
        <p:nvPicPr>
          <p:cNvPr id="8" name="Shape 15"/>
          <p:cNvPicPr preferRelativeResize="0"/>
          <p:nvPr userDrawn="1"/>
        </p:nvPicPr>
        <p:blipFill rotWithShape="1">
          <a:blip r:embed="rId2">
            <a:alphaModFix/>
          </a:blip>
          <a:srcRect r="16411"/>
          <a:stretch/>
        </p:blipFill>
        <p:spPr>
          <a:xfrm>
            <a:off x="0" y="5089255"/>
            <a:ext cx="12191998" cy="1795448"/>
          </a:xfrm>
          <a:prstGeom prst="rect">
            <a:avLst/>
          </a:prstGeom>
          <a:noFill/>
          <a:ln>
            <a:noFill/>
          </a:ln>
        </p:spPr>
      </p:pic>
    </p:spTree>
    <p:extLst>
      <p:ext uri="{BB962C8B-B14F-4D97-AF65-F5344CB8AC3E}">
        <p14:creationId xmlns:p14="http://schemas.microsoft.com/office/powerpoint/2010/main" val="1312473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10C7067D-4385-4F83-9D04-9957F6840DF8}" type="datetimeFigureOut">
              <a:rPr lang="sv-SE" smtClean="0"/>
              <a:t>2019-08-30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7EF23446-7767-4078-B706-C94CA17C7FD0}" type="slidenum">
              <a:rPr lang="sv-SE" smtClean="0"/>
              <a:t>‹#›</a:t>
            </a:fld>
            <a:endParaRPr lang="sv-SE"/>
          </a:p>
        </p:txBody>
      </p:sp>
      <p:pic>
        <p:nvPicPr>
          <p:cNvPr id="8" name="Shape 15"/>
          <p:cNvPicPr preferRelativeResize="0"/>
          <p:nvPr userDrawn="1"/>
        </p:nvPicPr>
        <p:blipFill rotWithShape="1">
          <a:blip r:embed="rId2">
            <a:alphaModFix/>
          </a:blip>
          <a:srcRect r="16411"/>
          <a:stretch/>
        </p:blipFill>
        <p:spPr>
          <a:xfrm>
            <a:off x="0" y="5089255"/>
            <a:ext cx="12191998" cy="1795448"/>
          </a:xfrm>
          <a:prstGeom prst="rect">
            <a:avLst/>
          </a:prstGeom>
          <a:noFill/>
          <a:ln>
            <a:noFill/>
          </a:ln>
        </p:spPr>
      </p:pic>
    </p:spTree>
    <p:extLst>
      <p:ext uri="{BB962C8B-B14F-4D97-AF65-F5344CB8AC3E}">
        <p14:creationId xmlns:p14="http://schemas.microsoft.com/office/powerpoint/2010/main" val="2735756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10C7067D-4385-4F83-9D04-9957F6840DF8}" type="datetimeFigureOut">
              <a:rPr lang="sv-SE" smtClean="0"/>
              <a:t>2019-08-30</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7EF23446-7767-4078-B706-C94CA17C7FD0}" type="slidenum">
              <a:rPr lang="sv-SE" smtClean="0"/>
              <a:t>‹#›</a:t>
            </a:fld>
            <a:endParaRPr lang="sv-SE"/>
          </a:p>
        </p:txBody>
      </p:sp>
    </p:spTree>
    <p:extLst>
      <p:ext uri="{BB962C8B-B14F-4D97-AF65-F5344CB8AC3E}">
        <p14:creationId xmlns:p14="http://schemas.microsoft.com/office/powerpoint/2010/main" val="3135610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dirty="0"/>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C7067D-4385-4F83-9D04-9957F6840DF8}" type="datetimeFigureOut">
              <a:rPr lang="sv-SE" smtClean="0"/>
              <a:t>2019-08-30</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F23446-7767-4078-B706-C94CA17C7FD0}" type="slidenum">
              <a:rPr lang="sv-SE" smtClean="0"/>
              <a:t>‹#›</a:t>
            </a:fld>
            <a:endParaRPr lang="sv-SE"/>
          </a:p>
        </p:txBody>
      </p:sp>
      <p:pic>
        <p:nvPicPr>
          <p:cNvPr id="8" name="Bildobjekt 7"/>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412578" y="298298"/>
            <a:ext cx="1486186" cy="605699"/>
          </a:xfrm>
          <a:prstGeom prst="rect">
            <a:avLst/>
          </a:prstGeom>
        </p:spPr>
      </p:pic>
    </p:spTree>
    <p:extLst>
      <p:ext uri="{BB962C8B-B14F-4D97-AF65-F5344CB8AC3E}">
        <p14:creationId xmlns:p14="http://schemas.microsoft.com/office/powerpoint/2010/main" val="12577022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4.png"/><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sklkommentus.se/ramavta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digg.se/contentassets/86f39e0f2bb043fcbfd9d7ba3e393a7c/vagledning-i-nyttorealisering-version-2.0--huvudrapport.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939452" y="1793697"/>
            <a:ext cx="10258816" cy="1007061"/>
          </a:xfrm>
        </p:spPr>
        <p:txBody>
          <a:bodyPr/>
          <a:lstStyle/>
          <a:p>
            <a:r>
              <a:rPr lang="sv-SE" dirty="0"/>
              <a:t>Stöd till precisering av avrop från Ramavtalet ”bokning och bidrag” </a:t>
            </a:r>
          </a:p>
        </p:txBody>
      </p:sp>
      <p:sp>
        <p:nvSpPr>
          <p:cNvPr id="6" name="textruta 5">
            <a:extLst>
              <a:ext uri="{FF2B5EF4-FFF2-40B4-BE49-F238E27FC236}">
                <a16:creationId xmlns:a16="http://schemas.microsoft.com/office/drawing/2014/main" id="{3BD51C4C-6800-004A-AEEE-186A6AEB9A2B}"/>
              </a:ext>
            </a:extLst>
          </p:cNvPr>
          <p:cNvSpPr txBox="1"/>
          <p:nvPr/>
        </p:nvSpPr>
        <p:spPr>
          <a:xfrm>
            <a:off x="3967700" y="2949934"/>
            <a:ext cx="4031311" cy="338554"/>
          </a:xfrm>
          <a:prstGeom prst="rect">
            <a:avLst/>
          </a:prstGeom>
          <a:noFill/>
        </p:spPr>
        <p:txBody>
          <a:bodyPr wrap="square" rtlCol="0">
            <a:spAutoFit/>
          </a:bodyPr>
          <a:lstStyle/>
          <a:p>
            <a:r>
              <a:rPr lang="sv-SE" sz="1600" dirty="0">
                <a:solidFill>
                  <a:srgbClr val="E6460A"/>
                </a:solidFill>
                <a:latin typeface="Arial" panose="020B0604020202020204" pitchFamily="34" charset="0"/>
                <a:ea typeface="+mj-ea"/>
                <a:cs typeface="Arial" panose="020B0604020202020204" pitchFamily="34" charset="0"/>
              </a:rPr>
              <a:t>Senast uppdaterat: 2019-05-29 </a:t>
            </a:r>
          </a:p>
        </p:txBody>
      </p:sp>
    </p:spTree>
    <p:extLst>
      <p:ext uri="{BB962C8B-B14F-4D97-AF65-F5344CB8AC3E}">
        <p14:creationId xmlns:p14="http://schemas.microsoft.com/office/powerpoint/2010/main" val="2059424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Ta avstamp i nyttorealisering</a:t>
            </a:r>
          </a:p>
        </p:txBody>
      </p:sp>
      <p:sp>
        <p:nvSpPr>
          <p:cNvPr id="3" name="Platshållare för innehåll 2"/>
          <p:cNvSpPr>
            <a:spLocks noGrp="1"/>
          </p:cNvSpPr>
          <p:nvPr>
            <p:ph idx="1"/>
          </p:nvPr>
        </p:nvSpPr>
        <p:spPr/>
        <p:txBody>
          <a:bodyPr>
            <a:normAutofit/>
          </a:bodyPr>
          <a:lstStyle/>
          <a:p>
            <a:r>
              <a:rPr lang="sv-SE" sz="2400" dirty="0"/>
              <a:t>Nytta är en mätbar förändring vilken uppfattas som positiv av en eller flera intressenter och som bidrar till ett eller flera verksamhetsmål </a:t>
            </a:r>
          </a:p>
          <a:p>
            <a:r>
              <a:rPr lang="sv-SE" sz="2400" dirty="0"/>
              <a:t>Ert avropsarbete bör ta avstamp i er analys av vilka nyttor som ni förväntar er uppnå genom avrop av en ny tjänst för bokning och bidrag. </a:t>
            </a:r>
            <a:r>
              <a:rPr lang="sv-SE" sz="1800" dirty="0">
                <a:solidFill>
                  <a:srgbClr val="FF0000"/>
                </a:solidFill>
              </a:rPr>
              <a:t>(Ni hittar mer stöd om nyttorealisering under </a:t>
            </a:r>
            <a:r>
              <a:rPr lang="sv-SE" sz="1800" dirty="0" smtClean="0">
                <a:solidFill>
                  <a:srgbClr val="FF0000"/>
                </a:solidFill>
              </a:rPr>
              <a:t>metodstöd) </a:t>
            </a:r>
            <a:endParaRPr lang="sv-SE" sz="1800" dirty="0">
              <a:solidFill>
                <a:srgbClr val="FF0000"/>
              </a:solidFill>
            </a:endParaRPr>
          </a:p>
          <a:p>
            <a:r>
              <a:rPr lang="sv-SE" sz="2400" dirty="0"/>
              <a:t>I avropet behöver ni precisera nödvändiga </a:t>
            </a:r>
            <a:r>
              <a:rPr lang="sv-SE" sz="2400" dirty="0" smtClean="0"/>
              <a:t>möjliggörare </a:t>
            </a:r>
            <a:r>
              <a:rPr lang="sv-SE" sz="2400" dirty="0"/>
              <a:t>för nyttorealisering – </a:t>
            </a:r>
            <a:r>
              <a:rPr lang="sv-SE" sz="2400" dirty="0" smtClean="0"/>
              <a:t>dvs </a:t>
            </a:r>
            <a:r>
              <a:rPr lang="sv-SE" sz="2400" dirty="0"/>
              <a:t>vad som är avgörande att den tjänst ni väljer ska klara av för att de nyttor som ni förväntar er ska kunna realiseras. </a:t>
            </a:r>
          </a:p>
        </p:txBody>
      </p:sp>
    </p:spTree>
    <p:extLst>
      <p:ext uri="{BB962C8B-B14F-4D97-AF65-F5344CB8AC3E}">
        <p14:creationId xmlns:p14="http://schemas.microsoft.com/office/powerpoint/2010/main" val="125234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ubrik 7"/>
          <p:cNvSpPr>
            <a:spLocks noGrp="1"/>
          </p:cNvSpPr>
          <p:nvPr>
            <p:ph type="title"/>
          </p:nvPr>
        </p:nvSpPr>
        <p:spPr/>
        <p:txBody>
          <a:bodyPr>
            <a:normAutofit/>
          </a:bodyPr>
          <a:lstStyle/>
          <a:p>
            <a:r>
              <a:rPr lang="sv-SE" sz="4000" dirty="0"/>
              <a:t>Påminnelse nyttorealiseringsprocessen</a:t>
            </a:r>
          </a:p>
        </p:txBody>
      </p:sp>
      <p:pic>
        <p:nvPicPr>
          <p:cNvPr id="9" name="Bildobjekt 8"/>
          <p:cNvPicPr>
            <a:picLocks noChangeAspect="1"/>
          </p:cNvPicPr>
          <p:nvPr/>
        </p:nvPicPr>
        <p:blipFill>
          <a:blip r:embed="rId2"/>
          <a:stretch>
            <a:fillRect/>
          </a:stretch>
        </p:blipFill>
        <p:spPr>
          <a:xfrm>
            <a:off x="175042" y="1335303"/>
            <a:ext cx="7328958" cy="4869740"/>
          </a:xfrm>
          <a:prstGeom prst="rect">
            <a:avLst/>
          </a:prstGeom>
        </p:spPr>
      </p:pic>
      <p:graphicFrame>
        <p:nvGraphicFramePr>
          <p:cNvPr id="5" name="Platshållare för innehåll 3">
            <a:extLst>
              <a:ext uri="{FF2B5EF4-FFF2-40B4-BE49-F238E27FC236}">
                <a16:creationId xmlns:a16="http://schemas.microsoft.com/office/drawing/2014/main" id="{3834C406-2DF0-7544-8A33-DA6253AFB097}"/>
              </a:ext>
            </a:extLst>
          </p:cNvPr>
          <p:cNvGraphicFramePr>
            <a:graphicFrameLocks/>
          </p:cNvGraphicFramePr>
          <p:nvPr>
            <p:extLst>
              <p:ext uri="{D42A27DB-BD31-4B8C-83A1-F6EECF244321}">
                <p14:modId xmlns:p14="http://schemas.microsoft.com/office/powerpoint/2010/main" val="3408150600"/>
              </p:ext>
            </p:extLst>
          </p:nvPr>
        </p:nvGraphicFramePr>
        <p:xfrm>
          <a:off x="7198060" y="1745056"/>
          <a:ext cx="4038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ruta 2">
            <a:extLst>
              <a:ext uri="{FF2B5EF4-FFF2-40B4-BE49-F238E27FC236}">
                <a16:creationId xmlns:a16="http://schemas.microsoft.com/office/drawing/2014/main" id="{0028C299-788C-644D-B26C-99C3BAB6B412}"/>
              </a:ext>
            </a:extLst>
          </p:cNvPr>
          <p:cNvSpPr txBox="1"/>
          <p:nvPr/>
        </p:nvSpPr>
        <p:spPr>
          <a:xfrm>
            <a:off x="6232693" y="1374926"/>
            <a:ext cx="3449370" cy="1200329"/>
          </a:xfrm>
          <a:prstGeom prst="rect">
            <a:avLst/>
          </a:prstGeom>
          <a:noFill/>
        </p:spPr>
        <p:txBody>
          <a:bodyPr wrap="square" rtlCol="0">
            <a:spAutoFit/>
          </a:bodyPr>
          <a:lstStyle/>
          <a:p>
            <a:r>
              <a:rPr lang="sv-SE" dirty="0">
                <a:solidFill>
                  <a:srgbClr val="FF0000"/>
                </a:solidFill>
              </a:rPr>
              <a:t>Precisera planerade nyttan i ett nyttoregister – </a:t>
            </a:r>
          </a:p>
          <a:p>
            <a:r>
              <a:rPr lang="sv-SE" dirty="0">
                <a:solidFill>
                  <a:srgbClr val="FF0000"/>
                </a:solidFill>
              </a:rPr>
              <a:t>finns exempel i </a:t>
            </a:r>
            <a:endParaRPr lang="sv-SE" dirty="0" smtClean="0">
              <a:solidFill>
                <a:srgbClr val="FF0000"/>
              </a:solidFill>
            </a:endParaRPr>
          </a:p>
          <a:p>
            <a:r>
              <a:rPr lang="sv-SE" dirty="0" smtClean="0">
                <a:solidFill>
                  <a:srgbClr val="FF0000"/>
                </a:solidFill>
              </a:rPr>
              <a:t>metodstöd </a:t>
            </a:r>
            <a:endParaRPr lang="sv-SE" dirty="0">
              <a:solidFill>
                <a:srgbClr val="FF0000"/>
              </a:solidFill>
            </a:endParaRPr>
          </a:p>
        </p:txBody>
      </p:sp>
    </p:spTree>
    <p:extLst>
      <p:ext uri="{BB962C8B-B14F-4D97-AF65-F5344CB8AC3E}">
        <p14:creationId xmlns:p14="http://schemas.microsoft.com/office/powerpoint/2010/main" val="3441395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8D4FB2B-66CF-474B-B870-C37094BF14D0}"/>
              </a:ext>
            </a:extLst>
          </p:cNvPr>
          <p:cNvSpPr>
            <a:spLocks noGrp="1"/>
          </p:cNvSpPr>
          <p:nvPr>
            <p:ph type="title"/>
          </p:nvPr>
        </p:nvSpPr>
        <p:spPr>
          <a:xfrm>
            <a:off x="838200" y="2552740"/>
            <a:ext cx="10515600" cy="1325563"/>
          </a:xfrm>
        </p:spPr>
        <p:txBody>
          <a:bodyPr/>
          <a:lstStyle/>
          <a:p>
            <a:pPr algn="ctr"/>
            <a:r>
              <a:rPr lang="sv-SE" dirty="0"/>
              <a:t>KRAVPRECISERING</a:t>
            </a:r>
          </a:p>
        </p:txBody>
      </p:sp>
    </p:spTree>
    <p:extLst>
      <p:ext uri="{BB962C8B-B14F-4D97-AF65-F5344CB8AC3E}">
        <p14:creationId xmlns:p14="http://schemas.microsoft.com/office/powerpoint/2010/main" val="4168353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Koppla ihop nytta och krav </a:t>
            </a:r>
          </a:p>
        </p:txBody>
      </p:sp>
      <p:sp>
        <p:nvSpPr>
          <p:cNvPr id="5" name="Platshållare för innehåll 4"/>
          <p:cNvSpPr>
            <a:spLocks noGrp="1"/>
          </p:cNvSpPr>
          <p:nvPr>
            <p:ph idx="1"/>
          </p:nvPr>
        </p:nvSpPr>
        <p:spPr/>
        <p:txBody>
          <a:bodyPr>
            <a:normAutofit/>
          </a:bodyPr>
          <a:lstStyle/>
          <a:p>
            <a:r>
              <a:rPr lang="sv-SE" sz="2000" dirty="0"/>
              <a:t>För att få en koppling mellan er nyttoanalys och ert avrop är det bra att börja med att koppla era förväntade nyttor till kraven i ramavtalet. I detta arbete behövs ofta många olika kompetenser (verksamhet, IT, upphandling, ekonomi) </a:t>
            </a:r>
          </a:p>
          <a:p>
            <a:r>
              <a:rPr lang="sv-SE" sz="2000" dirty="0"/>
              <a:t>Det ger en överblick över vilka krav som ni behöver fokusera på för att uppnå det ni vill. </a:t>
            </a:r>
          </a:p>
          <a:p>
            <a:r>
              <a:rPr lang="sv-SE" sz="2000" dirty="0"/>
              <a:t>Preciseringsarbetet kan nu påbörjas. </a:t>
            </a:r>
            <a:endParaRPr lang="sv-SE" dirty="0"/>
          </a:p>
          <a:p>
            <a:pPr lvl="1"/>
            <a:endParaRPr lang="sv-SE" dirty="0"/>
          </a:p>
        </p:txBody>
      </p:sp>
    </p:spTree>
    <p:extLst>
      <p:ext uri="{BB962C8B-B14F-4D97-AF65-F5344CB8AC3E}">
        <p14:creationId xmlns:p14="http://schemas.microsoft.com/office/powerpoint/2010/main" val="443508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Börja preciseringsarbetet</a:t>
            </a:r>
          </a:p>
        </p:txBody>
      </p:sp>
      <p:sp>
        <p:nvSpPr>
          <p:cNvPr id="5" name="Platshållare för innehåll 4"/>
          <p:cNvSpPr>
            <a:spLocks noGrp="1"/>
          </p:cNvSpPr>
          <p:nvPr>
            <p:ph idx="1"/>
          </p:nvPr>
        </p:nvSpPr>
        <p:spPr/>
        <p:txBody>
          <a:bodyPr>
            <a:normAutofit/>
          </a:bodyPr>
          <a:lstStyle/>
          <a:p>
            <a:pPr lvl="1"/>
            <a:r>
              <a:rPr lang="sv-SE" dirty="0"/>
              <a:t>Vilka krav ska ingå i avropet?</a:t>
            </a:r>
          </a:p>
          <a:p>
            <a:pPr lvl="1"/>
            <a:r>
              <a:rPr lang="sv-SE" dirty="0"/>
              <a:t>Är ramavtalskravet tillräckligt tydligt eller måste vi förtydliga vad det ska innebära för oss?</a:t>
            </a:r>
          </a:p>
          <a:p>
            <a:pPr lvl="1"/>
            <a:r>
              <a:rPr lang="sv-SE" sz="2000" dirty="0"/>
              <a:t>Om nyttan exempelvis är ”mindre manuell ekonomiadministration genom snabbare hämtning av ekonomisk data” behöver ni bl.a. Precisera: </a:t>
            </a:r>
          </a:p>
          <a:p>
            <a:pPr lvl="2"/>
            <a:r>
              <a:rPr lang="sv-SE" sz="1800" dirty="0"/>
              <a:t>Vilken information som ska hämtas från vilket system?</a:t>
            </a:r>
          </a:p>
          <a:p>
            <a:pPr lvl="2"/>
            <a:r>
              <a:rPr lang="sv-SE" sz="1800" dirty="0"/>
              <a:t>Var skapas den informationen och vet vi hur vi kan hämta den?</a:t>
            </a:r>
          </a:p>
          <a:p>
            <a:pPr lvl="2"/>
            <a:r>
              <a:rPr lang="sv-SE" sz="1800" dirty="0"/>
              <a:t>På vilket sätt informationen ska hämtas (programmering, filöverläsning, inläsning) </a:t>
            </a:r>
          </a:p>
          <a:p>
            <a:pPr lvl="2"/>
            <a:r>
              <a:rPr lang="sv-SE" sz="1800" dirty="0"/>
              <a:t>Hur </a:t>
            </a:r>
            <a:r>
              <a:rPr lang="sv-SE" sz="1800" dirty="0" smtClean="0"/>
              <a:t>ska informationen presenteras </a:t>
            </a:r>
            <a:r>
              <a:rPr lang="sv-SE" sz="1800" dirty="0"/>
              <a:t>i Tjänsten </a:t>
            </a:r>
          </a:p>
          <a:p>
            <a:pPr marL="1371600" lvl="3" indent="0">
              <a:buNone/>
            </a:pPr>
            <a:endParaRPr lang="sv-SE" sz="1200" dirty="0"/>
          </a:p>
          <a:p>
            <a:pPr lvl="1"/>
            <a:r>
              <a:rPr lang="sv-SE" dirty="0"/>
              <a:t>Vilka av exemplen som tas upp är </a:t>
            </a:r>
            <a:r>
              <a:rPr lang="sv-SE" dirty="0" smtClean="0"/>
              <a:t>relevanta, vilka </a:t>
            </a:r>
            <a:r>
              <a:rPr lang="sv-SE" dirty="0"/>
              <a:t>kan tas bort </a:t>
            </a:r>
            <a:r>
              <a:rPr lang="sv-SE" dirty="0" smtClean="0"/>
              <a:t>och ska något läggas till?</a:t>
            </a:r>
            <a:endParaRPr lang="sv-SE" dirty="0"/>
          </a:p>
          <a:p>
            <a:pPr lvl="1"/>
            <a:endParaRPr lang="sv-SE" dirty="0"/>
          </a:p>
          <a:p>
            <a:pPr lvl="1"/>
            <a:endParaRPr lang="sv-SE" dirty="0"/>
          </a:p>
        </p:txBody>
      </p:sp>
    </p:spTree>
    <p:extLst>
      <p:ext uri="{BB962C8B-B14F-4D97-AF65-F5344CB8AC3E}">
        <p14:creationId xmlns:p14="http://schemas.microsoft.com/office/powerpoint/2010/main" val="1326241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BF69245-10C3-1347-94F7-71C1025DB3D9}"/>
              </a:ext>
            </a:extLst>
          </p:cNvPr>
          <p:cNvSpPr>
            <a:spLocks noGrp="1"/>
          </p:cNvSpPr>
          <p:nvPr>
            <p:ph type="title"/>
          </p:nvPr>
        </p:nvSpPr>
        <p:spPr/>
        <p:txBody>
          <a:bodyPr/>
          <a:lstStyle/>
          <a:p>
            <a:r>
              <a:rPr lang="sv-SE" dirty="0"/>
              <a:t>Övrigt att tänka på </a:t>
            </a:r>
          </a:p>
        </p:txBody>
      </p:sp>
      <p:sp>
        <p:nvSpPr>
          <p:cNvPr id="3" name="Platshållare för innehåll 2">
            <a:extLst>
              <a:ext uri="{FF2B5EF4-FFF2-40B4-BE49-F238E27FC236}">
                <a16:creationId xmlns:a16="http://schemas.microsoft.com/office/drawing/2014/main" id="{72955F86-F51C-C74F-AC8B-F289024EA70A}"/>
              </a:ext>
            </a:extLst>
          </p:cNvPr>
          <p:cNvSpPr>
            <a:spLocks noGrp="1"/>
          </p:cNvSpPr>
          <p:nvPr>
            <p:ph idx="1"/>
          </p:nvPr>
        </p:nvSpPr>
        <p:spPr>
          <a:xfrm>
            <a:off x="838200" y="1690688"/>
            <a:ext cx="10515600" cy="4785415"/>
          </a:xfrm>
        </p:spPr>
        <p:txBody>
          <a:bodyPr>
            <a:normAutofit lnSpcReduction="10000"/>
          </a:bodyPr>
          <a:lstStyle/>
          <a:p>
            <a:r>
              <a:rPr lang="sv-SE" sz="2000" dirty="0" smtClean="0"/>
              <a:t>Är ni i behov av en inledande </a:t>
            </a:r>
            <a:r>
              <a:rPr lang="sv-SE" sz="2000" dirty="0"/>
              <a:t>RFI</a:t>
            </a:r>
            <a:r>
              <a:rPr lang="sv-SE" sz="2000" dirty="0" smtClean="0"/>
              <a:t>?</a:t>
            </a:r>
          </a:p>
          <a:p>
            <a:pPr lvl="1"/>
            <a:r>
              <a:rPr lang="sv-SE" sz="1800" dirty="0" smtClean="0"/>
              <a:t>Ingen sekretess gäller längre gentemot ramavtalsleverantörerna (RAL), så ni är fria att samla in så mycket information ni önskar. </a:t>
            </a:r>
          </a:p>
          <a:p>
            <a:pPr lvl="1"/>
            <a:r>
              <a:rPr lang="sv-SE" sz="1800" dirty="0" smtClean="0"/>
              <a:t>Viktigt dock att ni inte ger någon leverantör fördel eller kännedom om precisering av krav inför ert avrop. Då är en RFI bra att använda för att lämna samma information till alla. </a:t>
            </a:r>
            <a:endParaRPr lang="sv-SE" sz="1800" dirty="0"/>
          </a:p>
          <a:p>
            <a:r>
              <a:rPr lang="sv-SE" sz="2000" dirty="0" smtClean="0"/>
              <a:t>Utvärderingsmodell?</a:t>
            </a:r>
          </a:p>
          <a:p>
            <a:pPr lvl="1"/>
            <a:r>
              <a:rPr lang="sv-SE" sz="1600" dirty="0" smtClean="0"/>
              <a:t>Beroende på vilka krav ni preciserat och viktat, så kan utvärderingsmodell byggas först efter det. Våra mall för anbudsförfrågan samt kravprecisering och pris innehåller sammantaget exempel på utvärderingsmodell. </a:t>
            </a:r>
            <a:endParaRPr lang="sv-SE" sz="1600" dirty="0"/>
          </a:p>
          <a:p>
            <a:r>
              <a:rPr lang="sv-SE" sz="2000" dirty="0"/>
              <a:t>Kontraktsperiod (hur långsiktigt </a:t>
            </a:r>
            <a:r>
              <a:rPr lang="sv-SE" sz="2000" dirty="0" smtClean="0"/>
              <a:t>avtal?)</a:t>
            </a:r>
            <a:endParaRPr lang="sv-SE" sz="2000" dirty="0"/>
          </a:p>
          <a:p>
            <a:r>
              <a:rPr lang="sv-SE" sz="2000" dirty="0" smtClean="0"/>
              <a:t>Behov av konsultstöd </a:t>
            </a:r>
            <a:r>
              <a:rPr lang="sv-SE" sz="2000" dirty="0"/>
              <a:t>för </a:t>
            </a:r>
            <a:r>
              <a:rPr lang="sv-SE" sz="2000" dirty="0" smtClean="0"/>
              <a:t>införande?</a:t>
            </a:r>
            <a:endParaRPr lang="sv-SE" sz="2000" dirty="0"/>
          </a:p>
          <a:p>
            <a:r>
              <a:rPr lang="sv-SE" sz="2000" dirty="0" smtClean="0"/>
              <a:t>Gemensamma krav för att sätta standard?</a:t>
            </a:r>
          </a:p>
          <a:p>
            <a:pPr lvl="1"/>
            <a:r>
              <a:rPr lang="sv-SE" sz="1800" dirty="0" smtClean="0"/>
              <a:t>Stäm gärna av med andra UM hur de avser att ställa krav på </a:t>
            </a:r>
            <a:r>
              <a:rPr lang="sv-SE" sz="1800" dirty="0" err="1" smtClean="0"/>
              <a:t>APIer</a:t>
            </a:r>
            <a:r>
              <a:rPr lang="sv-SE" sz="1800" dirty="0" smtClean="0"/>
              <a:t> och integrationer tillexempel. Är ni flera som ställer samma krav kan det komma att bli standard framöver.</a:t>
            </a:r>
            <a:endParaRPr lang="sv-SE" sz="1800" dirty="0"/>
          </a:p>
        </p:txBody>
      </p:sp>
    </p:spTree>
    <p:extLst>
      <p:ext uri="{BB962C8B-B14F-4D97-AF65-F5344CB8AC3E}">
        <p14:creationId xmlns:p14="http://schemas.microsoft.com/office/powerpoint/2010/main" val="1961894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8D4FB2B-66CF-474B-B870-C37094BF14D0}"/>
              </a:ext>
            </a:extLst>
          </p:cNvPr>
          <p:cNvSpPr>
            <a:spLocks noGrp="1"/>
          </p:cNvSpPr>
          <p:nvPr>
            <p:ph type="title"/>
          </p:nvPr>
        </p:nvSpPr>
        <p:spPr>
          <a:xfrm>
            <a:off x="838200" y="2552740"/>
            <a:ext cx="10515600" cy="1325563"/>
          </a:xfrm>
        </p:spPr>
        <p:txBody>
          <a:bodyPr/>
          <a:lstStyle/>
          <a:p>
            <a:pPr algn="ctr"/>
            <a:r>
              <a:rPr lang="sv-SE" dirty="0"/>
              <a:t>GENOMFÖRA AVROP</a:t>
            </a:r>
          </a:p>
        </p:txBody>
      </p:sp>
    </p:spTree>
    <p:extLst>
      <p:ext uri="{BB962C8B-B14F-4D97-AF65-F5344CB8AC3E}">
        <p14:creationId xmlns:p14="http://schemas.microsoft.com/office/powerpoint/2010/main" val="2429216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Genomföra avrop</a:t>
            </a:r>
          </a:p>
        </p:txBody>
      </p:sp>
      <p:sp>
        <p:nvSpPr>
          <p:cNvPr id="3" name="Platshållare för innehåll 2"/>
          <p:cNvSpPr>
            <a:spLocks noGrp="1"/>
          </p:cNvSpPr>
          <p:nvPr>
            <p:ph idx="1"/>
          </p:nvPr>
        </p:nvSpPr>
        <p:spPr/>
        <p:txBody>
          <a:bodyPr>
            <a:normAutofit/>
          </a:bodyPr>
          <a:lstStyle/>
          <a:p>
            <a:r>
              <a:rPr lang="sv-SE" dirty="0"/>
              <a:t>Att genomföra ett avrop innebär att formulera sin beställning och utvärdera vilken leverantör som bäst uppfyller behoven. </a:t>
            </a:r>
          </a:p>
          <a:p>
            <a:r>
              <a:rPr lang="sv-SE" dirty="0"/>
              <a:t>Avrop sker genom förnyad konkurrensutsättning (FKU</a:t>
            </a:r>
            <a:r>
              <a:rPr lang="sv-SE" dirty="0" smtClean="0"/>
              <a:t>)</a:t>
            </a:r>
          </a:p>
          <a:p>
            <a:endParaRPr lang="sv-SE" dirty="0" smtClean="0"/>
          </a:p>
          <a:p>
            <a:r>
              <a:rPr lang="sv-SE" dirty="0" smtClean="0"/>
              <a:t>För mer information se vår Avropsvägledning och mallar under Stöddokument på ramavtalets webbsida.</a:t>
            </a:r>
            <a:br>
              <a:rPr lang="sv-SE" dirty="0" smtClean="0"/>
            </a:br>
            <a:r>
              <a:rPr lang="sv-SE" dirty="0" smtClean="0">
                <a:hlinkClick r:id="rId2"/>
              </a:rPr>
              <a:t>www.sklkommentus.se/ramavtal</a:t>
            </a:r>
            <a:r>
              <a:rPr lang="sv-SE" dirty="0" smtClean="0"/>
              <a:t> </a:t>
            </a:r>
            <a:endParaRPr lang="sv-SE" dirty="0"/>
          </a:p>
          <a:p>
            <a:endParaRPr lang="sv-SE" dirty="0"/>
          </a:p>
        </p:txBody>
      </p:sp>
    </p:spTree>
    <p:extLst>
      <p:ext uri="{BB962C8B-B14F-4D97-AF65-F5344CB8AC3E}">
        <p14:creationId xmlns:p14="http://schemas.microsoft.com/office/powerpoint/2010/main" val="3807970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Inledning	</a:t>
            </a:r>
          </a:p>
        </p:txBody>
      </p:sp>
      <p:sp>
        <p:nvSpPr>
          <p:cNvPr id="3" name="Platshållare för innehåll 2"/>
          <p:cNvSpPr>
            <a:spLocks noGrp="1"/>
          </p:cNvSpPr>
          <p:nvPr>
            <p:ph idx="1"/>
          </p:nvPr>
        </p:nvSpPr>
        <p:spPr/>
        <p:txBody>
          <a:bodyPr>
            <a:normAutofit/>
          </a:bodyPr>
          <a:lstStyle/>
          <a:p>
            <a:r>
              <a:rPr lang="sv-SE" sz="2400" dirty="0"/>
              <a:t>Detta dokument ska ge ett steg-för-steg-stöd* för er som vill avropa från ramavtalet för Bokning och bidrag. </a:t>
            </a:r>
          </a:p>
          <a:p>
            <a:r>
              <a:rPr lang="sv-SE" sz="2400" dirty="0"/>
              <a:t>Det påminner om viktiga utgångspunkter </a:t>
            </a:r>
            <a:r>
              <a:rPr lang="sv-SE" sz="2400" dirty="0" smtClean="0"/>
              <a:t>för arbetet </a:t>
            </a:r>
            <a:r>
              <a:rPr lang="sv-SE" sz="2400" dirty="0"/>
              <a:t>men pekar också på konkreta frågor som ni behöver besvara i ert avrop. </a:t>
            </a:r>
          </a:p>
          <a:p>
            <a:r>
              <a:rPr lang="sv-SE" sz="2400" dirty="0"/>
              <a:t>För vissa steg finns sedan tidigare utvecklat metodstöd från projektet Bokning och bidrag – hänvisningar ges till dessa.</a:t>
            </a:r>
          </a:p>
          <a:p>
            <a:r>
              <a:rPr lang="sv-SE" sz="2400" dirty="0"/>
              <a:t>Detta dokument uppdateras löpande utifrån de </a:t>
            </a:r>
            <a:r>
              <a:rPr lang="sv-SE" sz="2400" dirty="0" smtClean="0"/>
              <a:t>lärdomar </a:t>
            </a:r>
            <a:r>
              <a:rPr lang="sv-SE" sz="2400" dirty="0"/>
              <a:t>som dras i projektet. </a:t>
            </a:r>
            <a:endParaRPr lang="sv-SE" sz="2400" b="1" dirty="0">
              <a:solidFill>
                <a:srgbClr val="FF0000"/>
              </a:solidFill>
            </a:endParaRPr>
          </a:p>
        </p:txBody>
      </p:sp>
      <p:sp>
        <p:nvSpPr>
          <p:cNvPr id="4" name="Rektangel 3">
            <a:extLst>
              <a:ext uri="{FF2B5EF4-FFF2-40B4-BE49-F238E27FC236}">
                <a16:creationId xmlns:a16="http://schemas.microsoft.com/office/drawing/2014/main" id="{CA37D52D-C034-E447-B14F-31E14AFC66C9}"/>
              </a:ext>
            </a:extLst>
          </p:cNvPr>
          <p:cNvSpPr/>
          <p:nvPr/>
        </p:nvSpPr>
        <p:spPr>
          <a:xfrm>
            <a:off x="373711" y="5622965"/>
            <a:ext cx="11099358" cy="553998"/>
          </a:xfrm>
          <a:prstGeom prst="rect">
            <a:avLst/>
          </a:prstGeom>
        </p:spPr>
        <p:txBody>
          <a:bodyPr wrap="square">
            <a:spAutoFit/>
          </a:bodyPr>
          <a:lstStyle/>
          <a:p>
            <a:r>
              <a:rPr lang="sv-SE" sz="1000" dirty="0"/>
              <a:t>*Materialet utgår till delar från </a:t>
            </a:r>
            <a:r>
              <a:rPr lang="sv-SE" sz="1000" dirty="0" err="1"/>
              <a:t>DIGGs</a:t>
            </a:r>
            <a:r>
              <a:rPr lang="sv-SE" sz="1000" dirty="0"/>
              <a:t> ”Vägledning i nyttorealisering”* (nedan kallad Nyttovägledningen) men innehåller även andra delar kopplade till avrop och kravprecisering. </a:t>
            </a:r>
          </a:p>
          <a:p>
            <a:r>
              <a:rPr lang="sv-SE" sz="1000" dirty="0">
                <a:hlinkClick r:id="rId2"/>
              </a:rPr>
              <a:t>https://www.digg.se/contentassets/86f39e0f2bb043fcbfd9d7ba3e393a7c/vagledning-i-nyttorealisering-version-2.0--huvudrapport.pdf</a:t>
            </a:r>
            <a:endParaRPr lang="sv-SE" sz="1000" dirty="0"/>
          </a:p>
        </p:txBody>
      </p:sp>
    </p:spTree>
    <p:extLst>
      <p:ext uri="{BB962C8B-B14F-4D97-AF65-F5344CB8AC3E}">
        <p14:creationId xmlns:p14="http://schemas.microsoft.com/office/powerpoint/2010/main" val="1304913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8D4FB2B-66CF-474B-B870-C37094BF14D0}"/>
              </a:ext>
            </a:extLst>
          </p:cNvPr>
          <p:cNvSpPr>
            <a:spLocks noGrp="1"/>
          </p:cNvSpPr>
          <p:nvPr>
            <p:ph type="title"/>
          </p:nvPr>
        </p:nvSpPr>
        <p:spPr>
          <a:xfrm>
            <a:off x="838200" y="2552740"/>
            <a:ext cx="10515600" cy="1325563"/>
          </a:xfrm>
        </p:spPr>
        <p:txBody>
          <a:bodyPr/>
          <a:lstStyle/>
          <a:p>
            <a:pPr algn="ctr"/>
            <a:r>
              <a:rPr lang="sv-SE" dirty="0"/>
              <a:t>VAD ÄR ETT AVROP?</a:t>
            </a:r>
          </a:p>
        </p:txBody>
      </p:sp>
    </p:spTree>
    <p:extLst>
      <p:ext uri="{BB962C8B-B14F-4D97-AF65-F5344CB8AC3E}">
        <p14:creationId xmlns:p14="http://schemas.microsoft.com/office/powerpoint/2010/main" val="3218476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32B21B4-F036-CB4A-B0A9-A2A781351B40}"/>
              </a:ext>
            </a:extLst>
          </p:cNvPr>
          <p:cNvSpPr>
            <a:spLocks noGrp="1"/>
          </p:cNvSpPr>
          <p:nvPr>
            <p:ph type="title"/>
          </p:nvPr>
        </p:nvSpPr>
        <p:spPr/>
        <p:txBody>
          <a:bodyPr>
            <a:normAutofit/>
          </a:bodyPr>
          <a:lstStyle/>
          <a:p>
            <a:r>
              <a:rPr lang="sv-SE" sz="4000" dirty="0"/>
              <a:t>Preciserad beställning från ramavtal	</a:t>
            </a:r>
          </a:p>
        </p:txBody>
      </p:sp>
      <p:sp>
        <p:nvSpPr>
          <p:cNvPr id="3" name="Platshållare för innehåll 2">
            <a:extLst>
              <a:ext uri="{FF2B5EF4-FFF2-40B4-BE49-F238E27FC236}">
                <a16:creationId xmlns:a16="http://schemas.microsoft.com/office/drawing/2014/main" id="{74589A0F-DD68-C248-9133-4230E90A6E04}"/>
              </a:ext>
            </a:extLst>
          </p:cNvPr>
          <p:cNvSpPr>
            <a:spLocks noGrp="1"/>
          </p:cNvSpPr>
          <p:nvPr>
            <p:ph idx="1"/>
          </p:nvPr>
        </p:nvSpPr>
        <p:spPr/>
        <p:txBody>
          <a:bodyPr/>
          <a:lstStyle/>
          <a:p>
            <a:r>
              <a:rPr lang="sv-SE" sz="2400" dirty="0"/>
              <a:t>Ett avrop innebär här en beställning från ramavtal för Bokning och Bidrag.</a:t>
            </a:r>
          </a:p>
          <a:p>
            <a:r>
              <a:rPr lang="sv-SE" sz="2400" dirty="0"/>
              <a:t>Avrop sker genom förnyad konkurrensutsättning (FKU) där alla ramavtalsleverantörer får inkomma med anbud. </a:t>
            </a:r>
          </a:p>
          <a:p>
            <a:r>
              <a:rPr lang="sv-SE" sz="2400" dirty="0"/>
              <a:t>Avropen får inte innehålla nya krav utöver de som ramavtalsleverantörerna accepterat i </a:t>
            </a:r>
            <a:r>
              <a:rPr lang="sv-SE" sz="2400" dirty="0" smtClean="0"/>
              <a:t>upphandlingen, men det är systemlösning för boknings- och bidragsprocesser som sätter ramarna för vad som kan </a:t>
            </a:r>
            <a:r>
              <a:rPr lang="sv-SE" sz="2400" dirty="0" err="1" smtClean="0"/>
              <a:t>kravställas</a:t>
            </a:r>
            <a:r>
              <a:rPr lang="sv-SE" sz="2400" dirty="0" smtClean="0"/>
              <a:t>. </a:t>
            </a:r>
            <a:endParaRPr lang="sv-SE" sz="2400" dirty="0"/>
          </a:p>
          <a:p>
            <a:r>
              <a:rPr lang="sv-SE" sz="2400" dirty="0" smtClean="0"/>
              <a:t>Vidare </a:t>
            </a:r>
            <a:r>
              <a:rPr lang="sv-SE" sz="2400" dirty="0"/>
              <a:t>är det nödvändigt att ni preciserar </a:t>
            </a:r>
            <a:r>
              <a:rPr lang="sv-SE" sz="2400" dirty="0" smtClean="0"/>
              <a:t>flera </a:t>
            </a:r>
            <a:r>
              <a:rPr lang="sv-SE" sz="2400" dirty="0"/>
              <a:t>av kraven för att få en lösning </a:t>
            </a:r>
            <a:r>
              <a:rPr lang="sv-SE" sz="2400" dirty="0" smtClean="0"/>
              <a:t>som är anpassad </a:t>
            </a:r>
            <a:r>
              <a:rPr lang="sv-SE" sz="2400" dirty="0"/>
              <a:t>till era behov. </a:t>
            </a:r>
          </a:p>
          <a:p>
            <a:pPr marL="0" indent="0">
              <a:buNone/>
            </a:pPr>
            <a:r>
              <a:rPr lang="sv-SE" dirty="0"/>
              <a:t>  </a:t>
            </a:r>
          </a:p>
        </p:txBody>
      </p:sp>
    </p:spTree>
    <p:extLst>
      <p:ext uri="{BB962C8B-B14F-4D97-AF65-F5344CB8AC3E}">
        <p14:creationId xmlns:p14="http://schemas.microsoft.com/office/powerpoint/2010/main" val="1597858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8D4FB2B-66CF-474B-B870-C37094BF14D0}"/>
              </a:ext>
            </a:extLst>
          </p:cNvPr>
          <p:cNvSpPr>
            <a:spLocks noGrp="1"/>
          </p:cNvSpPr>
          <p:nvPr>
            <p:ph type="title"/>
          </p:nvPr>
        </p:nvSpPr>
        <p:spPr>
          <a:xfrm>
            <a:off x="838200" y="2552740"/>
            <a:ext cx="10515600" cy="1325563"/>
          </a:xfrm>
        </p:spPr>
        <p:txBody>
          <a:bodyPr/>
          <a:lstStyle/>
          <a:p>
            <a:pPr algn="ctr"/>
            <a:r>
              <a:rPr lang="sv-SE" dirty="0"/>
              <a:t>AVROPSPROCESSEN</a:t>
            </a:r>
          </a:p>
        </p:txBody>
      </p:sp>
    </p:spTree>
    <p:extLst>
      <p:ext uri="{BB962C8B-B14F-4D97-AF65-F5344CB8AC3E}">
        <p14:creationId xmlns:p14="http://schemas.microsoft.com/office/powerpoint/2010/main" val="1252177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Avropsprocessen </a:t>
            </a:r>
            <a:endParaRPr lang="sv-SE" dirty="0"/>
          </a:p>
        </p:txBody>
      </p:sp>
      <p:sp>
        <p:nvSpPr>
          <p:cNvPr id="3" name="Platshållare för innehåll 2"/>
          <p:cNvSpPr>
            <a:spLocks noGrp="1"/>
          </p:cNvSpPr>
          <p:nvPr>
            <p:ph idx="1"/>
          </p:nvPr>
        </p:nvSpPr>
        <p:spPr>
          <a:xfrm>
            <a:off x="838200" y="1524409"/>
            <a:ext cx="10515600" cy="4607450"/>
          </a:xfrm>
        </p:spPr>
        <p:txBody>
          <a:bodyPr>
            <a:normAutofit fontScale="92500" lnSpcReduction="10000"/>
          </a:bodyPr>
          <a:lstStyle/>
          <a:p>
            <a:pPr marL="0" indent="0">
              <a:buNone/>
            </a:pPr>
            <a:r>
              <a:rPr lang="sv-SE" dirty="0" smtClean="0"/>
              <a:t>Vi delar in avropsprocessen i följande delar:</a:t>
            </a:r>
            <a:endParaRPr lang="sv-SE" dirty="0"/>
          </a:p>
          <a:p>
            <a:r>
              <a:rPr lang="sv-SE" sz="2600" dirty="0" smtClean="0"/>
              <a:t>Inför avrop</a:t>
            </a:r>
          </a:p>
          <a:p>
            <a:pPr lvl="1"/>
            <a:r>
              <a:rPr lang="sv-SE" dirty="0" smtClean="0"/>
              <a:t>Beskriver steg och aktiviteter som behöver hanteras inför att man genomför själva avropet. </a:t>
            </a:r>
          </a:p>
          <a:p>
            <a:r>
              <a:rPr lang="sv-SE" sz="2600" dirty="0" smtClean="0"/>
              <a:t>Genomförande av avrop</a:t>
            </a:r>
          </a:p>
          <a:p>
            <a:pPr lvl="1"/>
            <a:r>
              <a:rPr lang="sv-SE" dirty="0" smtClean="0"/>
              <a:t>Inbegriper själva utskicket av avropsförfrågan till samtliga ramavtalsleverantörer för att landa i tilldelning av en ramavtalsleverantör.</a:t>
            </a:r>
          </a:p>
          <a:p>
            <a:r>
              <a:rPr lang="sv-SE" sz="2600" dirty="0" smtClean="0"/>
              <a:t>Efter avrop</a:t>
            </a:r>
          </a:p>
          <a:p>
            <a:pPr lvl="1"/>
            <a:r>
              <a:rPr lang="sv-SE" dirty="0" smtClean="0"/>
              <a:t>Beskriver steg och aktiviteter att slutföra för mottagande av avropad leverans.</a:t>
            </a:r>
          </a:p>
          <a:p>
            <a:pPr lvl="1"/>
            <a:endParaRPr lang="sv-SE" dirty="0"/>
          </a:p>
          <a:p>
            <a:pPr marL="0" indent="0">
              <a:buNone/>
            </a:pPr>
            <a:r>
              <a:rPr lang="sv-SE" dirty="0" smtClean="0"/>
              <a:t>Detta WS-kit fokuserar på processen inför avrop</a:t>
            </a:r>
            <a:endParaRPr lang="sv-SE" dirty="0"/>
          </a:p>
        </p:txBody>
      </p:sp>
    </p:spTree>
    <p:extLst>
      <p:ext uri="{BB962C8B-B14F-4D97-AF65-F5344CB8AC3E}">
        <p14:creationId xmlns:p14="http://schemas.microsoft.com/office/powerpoint/2010/main" val="1746412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Avropsprocessen – Inför avrop</a:t>
            </a:r>
            <a:endParaRPr lang="sv-SE" dirty="0"/>
          </a:p>
        </p:txBody>
      </p:sp>
      <p:sp>
        <p:nvSpPr>
          <p:cNvPr id="21" name="Frihandsfigur 20"/>
          <p:cNvSpPr/>
          <p:nvPr/>
        </p:nvSpPr>
        <p:spPr>
          <a:xfrm>
            <a:off x="1671485" y="1963330"/>
            <a:ext cx="2012719" cy="817598"/>
          </a:xfrm>
          <a:custGeom>
            <a:avLst/>
            <a:gdLst>
              <a:gd name="connsiteX0" fmla="*/ 0 w 1906447"/>
              <a:gd name="connsiteY0" fmla="*/ 0 h 540000"/>
              <a:gd name="connsiteX1" fmla="*/ 1636447 w 1906447"/>
              <a:gd name="connsiteY1" fmla="*/ 0 h 540000"/>
              <a:gd name="connsiteX2" fmla="*/ 1906447 w 1906447"/>
              <a:gd name="connsiteY2" fmla="*/ 270000 h 540000"/>
              <a:gd name="connsiteX3" fmla="*/ 1636447 w 1906447"/>
              <a:gd name="connsiteY3" fmla="*/ 540000 h 540000"/>
              <a:gd name="connsiteX4" fmla="*/ 0 w 1906447"/>
              <a:gd name="connsiteY4" fmla="*/ 540000 h 540000"/>
              <a:gd name="connsiteX5" fmla="*/ 270000 w 1906447"/>
              <a:gd name="connsiteY5" fmla="*/ 270000 h 540000"/>
              <a:gd name="connsiteX6" fmla="*/ 0 w 1906447"/>
              <a:gd name="connsiteY6"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06447" h="540000">
                <a:moveTo>
                  <a:pt x="0" y="0"/>
                </a:moveTo>
                <a:lnTo>
                  <a:pt x="1636447" y="0"/>
                </a:lnTo>
                <a:lnTo>
                  <a:pt x="1906447" y="270000"/>
                </a:lnTo>
                <a:lnTo>
                  <a:pt x="1636447" y="540000"/>
                </a:lnTo>
                <a:lnTo>
                  <a:pt x="0" y="540000"/>
                </a:lnTo>
                <a:lnTo>
                  <a:pt x="270000" y="270000"/>
                </a:lnTo>
                <a:lnTo>
                  <a:pt x="0" y="0"/>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310005" tIns="13335" rIns="283335" bIns="13335" numCol="1" spcCol="1270" anchor="ctr" anchorCtr="0">
            <a:noAutofit/>
          </a:bodyPr>
          <a:lstStyle/>
          <a:p>
            <a:pPr algn="ctr" defTabSz="444500">
              <a:lnSpc>
                <a:spcPct val="90000"/>
              </a:lnSpc>
              <a:spcBef>
                <a:spcPct val="0"/>
              </a:spcBef>
              <a:spcAft>
                <a:spcPct val="35000"/>
              </a:spcAft>
            </a:pPr>
            <a:r>
              <a:rPr lang="sv-SE" sz="1400" b="1" dirty="0"/>
              <a:t>0</a:t>
            </a:r>
            <a:br>
              <a:rPr lang="sv-SE" sz="1400" b="1" dirty="0"/>
            </a:br>
            <a:r>
              <a:rPr lang="sv-SE" sz="1400" b="1" dirty="0"/>
              <a:t>Avrops-</a:t>
            </a:r>
            <a:br>
              <a:rPr lang="sv-SE" sz="1400" b="1" dirty="0"/>
            </a:br>
            <a:r>
              <a:rPr lang="sv-SE" sz="1400" b="1" dirty="0"/>
              <a:t>anmälan</a:t>
            </a:r>
          </a:p>
        </p:txBody>
      </p:sp>
      <p:sp>
        <p:nvSpPr>
          <p:cNvPr id="22" name="Frihandsfigur 21"/>
          <p:cNvSpPr/>
          <p:nvPr/>
        </p:nvSpPr>
        <p:spPr>
          <a:xfrm>
            <a:off x="1673849" y="3068960"/>
            <a:ext cx="1656184" cy="3096344"/>
          </a:xfrm>
          <a:custGeom>
            <a:avLst/>
            <a:gdLst>
              <a:gd name="connsiteX0" fmla="*/ 0 w 1525158"/>
              <a:gd name="connsiteY0" fmla="*/ 0 h 2084062"/>
              <a:gd name="connsiteX1" fmla="*/ 1525158 w 1525158"/>
              <a:gd name="connsiteY1" fmla="*/ 0 h 2084062"/>
              <a:gd name="connsiteX2" fmla="*/ 1525158 w 1525158"/>
              <a:gd name="connsiteY2" fmla="*/ 2084062 h 2084062"/>
              <a:gd name="connsiteX3" fmla="*/ 0 w 1525158"/>
              <a:gd name="connsiteY3" fmla="*/ 2084062 h 2084062"/>
              <a:gd name="connsiteX4" fmla="*/ 0 w 1525158"/>
              <a:gd name="connsiteY4" fmla="*/ 0 h 20840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5158" h="2084062">
                <a:moveTo>
                  <a:pt x="0" y="0"/>
                </a:moveTo>
                <a:lnTo>
                  <a:pt x="1525158" y="0"/>
                </a:lnTo>
                <a:lnTo>
                  <a:pt x="1525158" y="2084062"/>
                </a:lnTo>
                <a:lnTo>
                  <a:pt x="0" y="208406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57150" lvl="1" indent="-57150" defTabSz="444500">
              <a:lnSpc>
                <a:spcPct val="90000"/>
              </a:lnSpc>
              <a:spcBef>
                <a:spcPct val="0"/>
              </a:spcBef>
              <a:spcAft>
                <a:spcPct val="15000"/>
              </a:spcAft>
              <a:buChar char="••"/>
            </a:pPr>
            <a:r>
              <a:rPr lang="sv-SE" sz="1200" dirty="0"/>
              <a:t> Anmäl att ni kommer avropa från ramavtalet</a:t>
            </a:r>
          </a:p>
          <a:p>
            <a:pPr marL="57150" lvl="1" indent="-57150" defTabSz="444500">
              <a:lnSpc>
                <a:spcPct val="90000"/>
              </a:lnSpc>
              <a:spcBef>
                <a:spcPct val="0"/>
              </a:spcBef>
              <a:spcAft>
                <a:spcPct val="15000"/>
              </a:spcAft>
              <a:buChar char="••"/>
            </a:pPr>
            <a:r>
              <a:rPr lang="sv-SE" sz="1200" dirty="0"/>
              <a:t> Anmälan görs av upphandlingschef eller annan behörig inloggningsansvarig på SKIs hemsida</a:t>
            </a:r>
          </a:p>
          <a:p>
            <a:pPr marL="0" lvl="1" defTabSz="444500">
              <a:lnSpc>
                <a:spcPct val="90000"/>
              </a:lnSpc>
              <a:spcBef>
                <a:spcPct val="0"/>
              </a:spcBef>
              <a:spcAft>
                <a:spcPct val="15000"/>
              </a:spcAft>
            </a:pPr>
            <a:endParaRPr lang="sv-SE" sz="1200" dirty="0"/>
          </a:p>
          <a:p>
            <a:pPr marL="57150" lvl="1" indent="-57150" defTabSz="444500">
              <a:lnSpc>
                <a:spcPct val="90000"/>
              </a:lnSpc>
              <a:spcBef>
                <a:spcPct val="0"/>
              </a:spcBef>
              <a:spcAft>
                <a:spcPct val="15000"/>
              </a:spcAft>
              <a:buChar char="••"/>
            </a:pPr>
            <a:r>
              <a:rPr lang="sv-SE" sz="1200" dirty="0"/>
              <a:t> För information om avropsanmälan se bilaga </a:t>
            </a:r>
            <a:br>
              <a:rPr lang="sv-SE" sz="1200" dirty="0"/>
            </a:br>
            <a:r>
              <a:rPr lang="sv-SE" sz="1200" b="1" dirty="0"/>
              <a:t>Anmäl Avrop.pdf</a:t>
            </a:r>
            <a:r>
              <a:rPr lang="sv-SE" sz="1200" dirty="0"/>
              <a:t> </a:t>
            </a:r>
            <a:br>
              <a:rPr lang="sv-SE" sz="1200" dirty="0"/>
            </a:br>
            <a:r>
              <a:rPr lang="sv-SE" sz="1200" dirty="0"/>
              <a:t>på SKIs hemsida.</a:t>
            </a:r>
          </a:p>
          <a:p>
            <a:pPr marL="0" lvl="1" defTabSz="444500">
              <a:lnSpc>
                <a:spcPct val="90000"/>
              </a:lnSpc>
              <a:spcBef>
                <a:spcPct val="0"/>
              </a:spcBef>
              <a:spcAft>
                <a:spcPct val="15000"/>
              </a:spcAft>
            </a:pPr>
            <a:endParaRPr lang="sv-SE" sz="1200" dirty="0"/>
          </a:p>
        </p:txBody>
      </p:sp>
      <p:sp>
        <p:nvSpPr>
          <p:cNvPr id="23" name="Frihandsfigur 22"/>
          <p:cNvSpPr/>
          <p:nvPr/>
        </p:nvSpPr>
        <p:spPr>
          <a:xfrm>
            <a:off x="3606325" y="1963330"/>
            <a:ext cx="2022094" cy="807888"/>
          </a:xfrm>
          <a:custGeom>
            <a:avLst/>
            <a:gdLst>
              <a:gd name="connsiteX0" fmla="*/ 0 w 1906447"/>
              <a:gd name="connsiteY0" fmla="*/ 0 h 540000"/>
              <a:gd name="connsiteX1" fmla="*/ 1636447 w 1906447"/>
              <a:gd name="connsiteY1" fmla="*/ 0 h 540000"/>
              <a:gd name="connsiteX2" fmla="*/ 1906447 w 1906447"/>
              <a:gd name="connsiteY2" fmla="*/ 270000 h 540000"/>
              <a:gd name="connsiteX3" fmla="*/ 1636447 w 1906447"/>
              <a:gd name="connsiteY3" fmla="*/ 540000 h 540000"/>
              <a:gd name="connsiteX4" fmla="*/ 0 w 1906447"/>
              <a:gd name="connsiteY4" fmla="*/ 540000 h 540000"/>
              <a:gd name="connsiteX5" fmla="*/ 270000 w 1906447"/>
              <a:gd name="connsiteY5" fmla="*/ 270000 h 540000"/>
              <a:gd name="connsiteX6" fmla="*/ 0 w 1906447"/>
              <a:gd name="connsiteY6"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06447" h="540000">
                <a:moveTo>
                  <a:pt x="0" y="0"/>
                </a:moveTo>
                <a:lnTo>
                  <a:pt x="1636447" y="0"/>
                </a:lnTo>
                <a:lnTo>
                  <a:pt x="1906447" y="270000"/>
                </a:lnTo>
                <a:lnTo>
                  <a:pt x="1636447" y="540000"/>
                </a:lnTo>
                <a:lnTo>
                  <a:pt x="0" y="540000"/>
                </a:lnTo>
                <a:lnTo>
                  <a:pt x="270000" y="270000"/>
                </a:lnTo>
                <a:lnTo>
                  <a:pt x="0" y="0"/>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310005" tIns="13335" rIns="283335" bIns="13335" numCol="1" spcCol="1270" anchor="ctr" anchorCtr="0">
            <a:noAutofit/>
          </a:bodyPr>
          <a:lstStyle/>
          <a:p>
            <a:pPr algn="ctr" defTabSz="444500">
              <a:lnSpc>
                <a:spcPct val="90000"/>
              </a:lnSpc>
              <a:spcBef>
                <a:spcPct val="0"/>
              </a:spcBef>
              <a:spcAft>
                <a:spcPct val="35000"/>
              </a:spcAft>
            </a:pPr>
            <a:r>
              <a:rPr lang="sv-SE" sz="1400" b="1" dirty="0"/>
              <a:t>1</a:t>
            </a:r>
            <a:br>
              <a:rPr lang="sv-SE" sz="1400" b="1" dirty="0"/>
            </a:br>
            <a:r>
              <a:rPr lang="sv-SE" sz="1400" b="1" dirty="0"/>
              <a:t>Behovsanalys</a:t>
            </a:r>
          </a:p>
        </p:txBody>
      </p:sp>
      <p:sp>
        <p:nvSpPr>
          <p:cNvPr id="24" name="Frihandsfigur 23"/>
          <p:cNvSpPr/>
          <p:nvPr/>
        </p:nvSpPr>
        <p:spPr>
          <a:xfrm>
            <a:off x="3708291" y="3068960"/>
            <a:ext cx="1546432" cy="3096344"/>
          </a:xfrm>
          <a:custGeom>
            <a:avLst/>
            <a:gdLst>
              <a:gd name="connsiteX0" fmla="*/ 0 w 1525158"/>
              <a:gd name="connsiteY0" fmla="*/ 0 h 2084062"/>
              <a:gd name="connsiteX1" fmla="*/ 1525158 w 1525158"/>
              <a:gd name="connsiteY1" fmla="*/ 0 h 2084062"/>
              <a:gd name="connsiteX2" fmla="*/ 1525158 w 1525158"/>
              <a:gd name="connsiteY2" fmla="*/ 2084062 h 2084062"/>
              <a:gd name="connsiteX3" fmla="*/ 0 w 1525158"/>
              <a:gd name="connsiteY3" fmla="*/ 2084062 h 2084062"/>
              <a:gd name="connsiteX4" fmla="*/ 0 w 1525158"/>
              <a:gd name="connsiteY4" fmla="*/ 0 h 20840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5158" h="2084062">
                <a:moveTo>
                  <a:pt x="0" y="0"/>
                </a:moveTo>
                <a:lnTo>
                  <a:pt x="1525158" y="0"/>
                </a:lnTo>
                <a:lnTo>
                  <a:pt x="1525158" y="2084062"/>
                </a:lnTo>
                <a:lnTo>
                  <a:pt x="0" y="208406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57150" lvl="1" indent="-57150" defTabSz="444500">
              <a:lnSpc>
                <a:spcPct val="90000"/>
              </a:lnSpc>
              <a:spcBef>
                <a:spcPct val="0"/>
              </a:spcBef>
              <a:spcAft>
                <a:spcPct val="15000"/>
              </a:spcAft>
              <a:buChar char="••"/>
            </a:pPr>
            <a:r>
              <a:rPr lang="sv-SE" sz="1100" dirty="0"/>
              <a:t> Starta internt avropsprojekt för samverkan mellan verksamhet, IT och upphandling.</a:t>
            </a:r>
          </a:p>
          <a:p>
            <a:pPr marL="57150" lvl="1" indent="-57150" defTabSz="444500">
              <a:lnSpc>
                <a:spcPct val="90000"/>
              </a:lnSpc>
              <a:spcBef>
                <a:spcPct val="0"/>
              </a:spcBef>
              <a:spcAft>
                <a:spcPct val="15000"/>
              </a:spcAft>
              <a:buChar char="••"/>
            </a:pPr>
            <a:r>
              <a:rPr lang="sv-SE" sz="1100" dirty="0"/>
              <a:t> Genomför behovsanalys  </a:t>
            </a:r>
          </a:p>
          <a:p>
            <a:pPr marL="0" lvl="1" defTabSz="444500">
              <a:lnSpc>
                <a:spcPct val="90000"/>
              </a:lnSpc>
              <a:spcBef>
                <a:spcPct val="0"/>
              </a:spcBef>
              <a:spcAft>
                <a:spcPct val="15000"/>
              </a:spcAft>
            </a:pPr>
            <a:r>
              <a:rPr lang="sv-SE" sz="1100" dirty="0"/>
              <a:t/>
            </a:r>
            <a:br>
              <a:rPr lang="sv-SE" sz="1100" dirty="0"/>
            </a:br>
            <a:endParaRPr lang="sv-SE" sz="1100" dirty="0"/>
          </a:p>
          <a:p>
            <a:pPr marL="57150" lvl="1" indent="-57150" defTabSz="444500">
              <a:lnSpc>
                <a:spcPct val="90000"/>
              </a:lnSpc>
              <a:spcBef>
                <a:spcPct val="0"/>
              </a:spcBef>
              <a:spcAft>
                <a:spcPct val="15000"/>
              </a:spcAft>
              <a:buChar char="••"/>
            </a:pPr>
            <a:r>
              <a:rPr lang="sv-SE" sz="1100" dirty="0"/>
              <a:t> Använd gärna stöddokument för </a:t>
            </a:r>
            <a:r>
              <a:rPr lang="sv-SE" sz="1100" b="1" dirty="0"/>
              <a:t>Workshop-kit.ppt</a:t>
            </a:r>
            <a:r>
              <a:rPr lang="sv-SE" sz="1100" i="1" dirty="0"/>
              <a:t>.</a:t>
            </a:r>
            <a:endParaRPr lang="sv-SE" sz="1100" dirty="0"/>
          </a:p>
        </p:txBody>
      </p:sp>
      <p:sp>
        <p:nvSpPr>
          <p:cNvPr id="26" name="Frihandsfigur 25"/>
          <p:cNvSpPr/>
          <p:nvPr/>
        </p:nvSpPr>
        <p:spPr>
          <a:xfrm>
            <a:off x="5559917" y="1963330"/>
            <a:ext cx="2228619" cy="817598"/>
          </a:xfrm>
          <a:custGeom>
            <a:avLst/>
            <a:gdLst>
              <a:gd name="connsiteX0" fmla="*/ 0 w 1906447"/>
              <a:gd name="connsiteY0" fmla="*/ 0 h 540000"/>
              <a:gd name="connsiteX1" fmla="*/ 1636447 w 1906447"/>
              <a:gd name="connsiteY1" fmla="*/ 0 h 540000"/>
              <a:gd name="connsiteX2" fmla="*/ 1906447 w 1906447"/>
              <a:gd name="connsiteY2" fmla="*/ 270000 h 540000"/>
              <a:gd name="connsiteX3" fmla="*/ 1636447 w 1906447"/>
              <a:gd name="connsiteY3" fmla="*/ 540000 h 540000"/>
              <a:gd name="connsiteX4" fmla="*/ 0 w 1906447"/>
              <a:gd name="connsiteY4" fmla="*/ 540000 h 540000"/>
              <a:gd name="connsiteX5" fmla="*/ 270000 w 1906447"/>
              <a:gd name="connsiteY5" fmla="*/ 270000 h 540000"/>
              <a:gd name="connsiteX6" fmla="*/ 0 w 1906447"/>
              <a:gd name="connsiteY6"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06447" h="540000">
                <a:moveTo>
                  <a:pt x="0" y="0"/>
                </a:moveTo>
                <a:lnTo>
                  <a:pt x="1636447" y="0"/>
                </a:lnTo>
                <a:lnTo>
                  <a:pt x="1906447" y="270000"/>
                </a:lnTo>
                <a:lnTo>
                  <a:pt x="1636447" y="540000"/>
                </a:lnTo>
                <a:lnTo>
                  <a:pt x="0" y="540000"/>
                </a:lnTo>
                <a:lnTo>
                  <a:pt x="270000" y="270000"/>
                </a:lnTo>
                <a:lnTo>
                  <a:pt x="0" y="0"/>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310005" tIns="13335" rIns="283335" bIns="13335" numCol="1" spcCol="1270" anchor="ctr" anchorCtr="0">
            <a:noAutofit/>
          </a:bodyPr>
          <a:lstStyle/>
          <a:p>
            <a:pPr algn="ctr" defTabSz="444500">
              <a:lnSpc>
                <a:spcPct val="90000"/>
              </a:lnSpc>
              <a:spcBef>
                <a:spcPct val="0"/>
              </a:spcBef>
              <a:spcAft>
                <a:spcPct val="35000"/>
              </a:spcAft>
            </a:pPr>
            <a:r>
              <a:rPr lang="sv-SE" sz="1400" b="1" dirty="0"/>
              <a:t>2</a:t>
            </a:r>
            <a:br>
              <a:rPr lang="sv-SE" sz="1400" b="1" dirty="0"/>
            </a:br>
            <a:r>
              <a:rPr lang="sv-SE" sz="1400" b="1" dirty="0"/>
              <a:t>Nyttorealisering</a:t>
            </a:r>
          </a:p>
        </p:txBody>
      </p:sp>
      <p:sp>
        <p:nvSpPr>
          <p:cNvPr id="27" name="Frihandsfigur 26"/>
          <p:cNvSpPr/>
          <p:nvPr/>
        </p:nvSpPr>
        <p:spPr>
          <a:xfrm>
            <a:off x="7705021" y="1963330"/>
            <a:ext cx="2202772" cy="807888"/>
          </a:xfrm>
          <a:custGeom>
            <a:avLst/>
            <a:gdLst>
              <a:gd name="connsiteX0" fmla="*/ 0 w 1906447"/>
              <a:gd name="connsiteY0" fmla="*/ 0 h 540000"/>
              <a:gd name="connsiteX1" fmla="*/ 1636447 w 1906447"/>
              <a:gd name="connsiteY1" fmla="*/ 0 h 540000"/>
              <a:gd name="connsiteX2" fmla="*/ 1906447 w 1906447"/>
              <a:gd name="connsiteY2" fmla="*/ 270000 h 540000"/>
              <a:gd name="connsiteX3" fmla="*/ 1636447 w 1906447"/>
              <a:gd name="connsiteY3" fmla="*/ 540000 h 540000"/>
              <a:gd name="connsiteX4" fmla="*/ 0 w 1906447"/>
              <a:gd name="connsiteY4" fmla="*/ 540000 h 540000"/>
              <a:gd name="connsiteX5" fmla="*/ 270000 w 1906447"/>
              <a:gd name="connsiteY5" fmla="*/ 270000 h 540000"/>
              <a:gd name="connsiteX6" fmla="*/ 0 w 1906447"/>
              <a:gd name="connsiteY6"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06447" h="540000">
                <a:moveTo>
                  <a:pt x="0" y="0"/>
                </a:moveTo>
                <a:lnTo>
                  <a:pt x="1636447" y="0"/>
                </a:lnTo>
                <a:lnTo>
                  <a:pt x="1906447" y="270000"/>
                </a:lnTo>
                <a:lnTo>
                  <a:pt x="1636447" y="540000"/>
                </a:lnTo>
                <a:lnTo>
                  <a:pt x="0" y="540000"/>
                </a:lnTo>
                <a:lnTo>
                  <a:pt x="270000" y="270000"/>
                </a:lnTo>
                <a:lnTo>
                  <a:pt x="0" y="0"/>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310005" tIns="13335" rIns="283335" bIns="13335" numCol="1" spcCol="1270" anchor="ctr" anchorCtr="0">
            <a:noAutofit/>
          </a:bodyPr>
          <a:lstStyle/>
          <a:p>
            <a:pPr algn="ctr" defTabSz="444500">
              <a:lnSpc>
                <a:spcPct val="90000"/>
              </a:lnSpc>
              <a:spcBef>
                <a:spcPct val="0"/>
              </a:spcBef>
              <a:spcAft>
                <a:spcPct val="35000"/>
              </a:spcAft>
            </a:pPr>
            <a:r>
              <a:rPr lang="sv-SE" sz="1400" b="1" dirty="0"/>
              <a:t>3</a:t>
            </a:r>
          </a:p>
          <a:p>
            <a:pPr algn="ctr" defTabSz="444500">
              <a:lnSpc>
                <a:spcPct val="90000"/>
              </a:lnSpc>
              <a:spcBef>
                <a:spcPct val="0"/>
              </a:spcBef>
              <a:spcAft>
                <a:spcPct val="35000"/>
              </a:spcAft>
            </a:pPr>
            <a:r>
              <a:rPr lang="sv-SE" sz="1400" b="1" dirty="0"/>
              <a:t>Kravprecisering</a:t>
            </a:r>
          </a:p>
        </p:txBody>
      </p:sp>
      <p:sp>
        <p:nvSpPr>
          <p:cNvPr id="32" name="Frihandsfigur 31"/>
          <p:cNvSpPr/>
          <p:nvPr/>
        </p:nvSpPr>
        <p:spPr>
          <a:xfrm>
            <a:off x="5652507" y="3068960"/>
            <a:ext cx="1656184" cy="3096344"/>
          </a:xfrm>
          <a:custGeom>
            <a:avLst/>
            <a:gdLst>
              <a:gd name="connsiteX0" fmla="*/ 0 w 1525158"/>
              <a:gd name="connsiteY0" fmla="*/ 0 h 2084062"/>
              <a:gd name="connsiteX1" fmla="*/ 1525158 w 1525158"/>
              <a:gd name="connsiteY1" fmla="*/ 0 h 2084062"/>
              <a:gd name="connsiteX2" fmla="*/ 1525158 w 1525158"/>
              <a:gd name="connsiteY2" fmla="*/ 2084062 h 2084062"/>
              <a:gd name="connsiteX3" fmla="*/ 0 w 1525158"/>
              <a:gd name="connsiteY3" fmla="*/ 2084062 h 2084062"/>
              <a:gd name="connsiteX4" fmla="*/ 0 w 1525158"/>
              <a:gd name="connsiteY4" fmla="*/ 0 h 20840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5158" h="2084062">
                <a:moveTo>
                  <a:pt x="0" y="0"/>
                </a:moveTo>
                <a:lnTo>
                  <a:pt x="1525158" y="0"/>
                </a:lnTo>
                <a:lnTo>
                  <a:pt x="1525158" y="2084062"/>
                </a:lnTo>
                <a:lnTo>
                  <a:pt x="0" y="208406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57150" lvl="1" indent="-57150" defTabSz="444500">
              <a:lnSpc>
                <a:spcPct val="90000"/>
              </a:lnSpc>
              <a:spcBef>
                <a:spcPct val="0"/>
              </a:spcBef>
              <a:spcAft>
                <a:spcPct val="15000"/>
              </a:spcAft>
              <a:buChar char="••"/>
            </a:pPr>
            <a:r>
              <a:rPr lang="sv-SE" sz="1200" dirty="0"/>
              <a:t> Genomför workshop för nyttorealisering för att på förhand analysera vad ni förväntar er av kommande lösning.</a:t>
            </a:r>
          </a:p>
          <a:p>
            <a:pPr marL="0" lvl="1" defTabSz="444500">
              <a:lnSpc>
                <a:spcPct val="90000"/>
              </a:lnSpc>
              <a:spcBef>
                <a:spcPct val="0"/>
              </a:spcBef>
              <a:spcAft>
                <a:spcPct val="15000"/>
              </a:spcAft>
            </a:pPr>
            <a:endParaRPr lang="sv-SE" sz="1200" dirty="0"/>
          </a:p>
          <a:p>
            <a:pPr marL="0" lvl="1" defTabSz="444500">
              <a:lnSpc>
                <a:spcPct val="90000"/>
              </a:lnSpc>
              <a:spcBef>
                <a:spcPct val="0"/>
              </a:spcBef>
              <a:spcAft>
                <a:spcPct val="15000"/>
              </a:spcAft>
            </a:pPr>
            <a:endParaRPr lang="sv-SE" sz="1200" dirty="0"/>
          </a:p>
          <a:p>
            <a:pPr marL="57150" lvl="1" indent="-57150" defTabSz="444500">
              <a:lnSpc>
                <a:spcPct val="90000"/>
              </a:lnSpc>
              <a:spcBef>
                <a:spcPct val="0"/>
              </a:spcBef>
              <a:spcAft>
                <a:spcPct val="15000"/>
              </a:spcAft>
              <a:buChar char="••"/>
            </a:pPr>
            <a:r>
              <a:rPr lang="sv-SE" sz="1200" dirty="0"/>
              <a:t> Använd gärna stöddokument för </a:t>
            </a:r>
            <a:r>
              <a:rPr lang="sv-SE" sz="1200" b="1" dirty="0"/>
              <a:t>Workshop-kit.ppt</a:t>
            </a:r>
            <a:r>
              <a:rPr lang="sv-SE" sz="1200" i="1" dirty="0"/>
              <a:t>.</a:t>
            </a:r>
            <a:endParaRPr lang="sv-SE" sz="1200" dirty="0"/>
          </a:p>
        </p:txBody>
      </p:sp>
      <p:sp>
        <p:nvSpPr>
          <p:cNvPr id="33" name="Frihandsfigur 32"/>
          <p:cNvSpPr/>
          <p:nvPr/>
        </p:nvSpPr>
        <p:spPr>
          <a:xfrm>
            <a:off x="7736572" y="3068960"/>
            <a:ext cx="2085158" cy="3096344"/>
          </a:xfrm>
          <a:custGeom>
            <a:avLst/>
            <a:gdLst>
              <a:gd name="connsiteX0" fmla="*/ 0 w 1525158"/>
              <a:gd name="connsiteY0" fmla="*/ 0 h 2084062"/>
              <a:gd name="connsiteX1" fmla="*/ 1525158 w 1525158"/>
              <a:gd name="connsiteY1" fmla="*/ 0 h 2084062"/>
              <a:gd name="connsiteX2" fmla="*/ 1525158 w 1525158"/>
              <a:gd name="connsiteY2" fmla="*/ 2084062 h 2084062"/>
              <a:gd name="connsiteX3" fmla="*/ 0 w 1525158"/>
              <a:gd name="connsiteY3" fmla="*/ 2084062 h 2084062"/>
              <a:gd name="connsiteX4" fmla="*/ 0 w 1525158"/>
              <a:gd name="connsiteY4" fmla="*/ 0 h 20840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5158" h="2084062">
                <a:moveTo>
                  <a:pt x="0" y="0"/>
                </a:moveTo>
                <a:lnTo>
                  <a:pt x="1525158" y="0"/>
                </a:lnTo>
                <a:lnTo>
                  <a:pt x="1525158" y="2084062"/>
                </a:lnTo>
                <a:lnTo>
                  <a:pt x="0" y="208406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57150" lvl="1" indent="-57150" defTabSz="444500">
              <a:lnSpc>
                <a:spcPct val="90000"/>
              </a:lnSpc>
              <a:spcBef>
                <a:spcPct val="0"/>
              </a:spcBef>
              <a:spcAft>
                <a:spcPct val="15000"/>
              </a:spcAft>
              <a:buChar char="••"/>
            </a:pPr>
            <a:r>
              <a:rPr lang="sv-SE" sz="1200" dirty="0"/>
              <a:t> Genomför workshop för precisering av krav så att den lösning ni avropar ska matcha era behov.</a:t>
            </a:r>
          </a:p>
          <a:p>
            <a:pPr marL="57150" lvl="1" indent="-57150" defTabSz="444500">
              <a:lnSpc>
                <a:spcPct val="90000"/>
              </a:lnSpc>
              <a:spcBef>
                <a:spcPct val="0"/>
              </a:spcBef>
              <a:spcAft>
                <a:spcPct val="15000"/>
              </a:spcAft>
              <a:buChar char="••"/>
            </a:pPr>
            <a:r>
              <a:rPr lang="sv-SE" sz="1200" dirty="0"/>
              <a:t> Utgå med fördel ifrån den nyttorealisering ni arbetat fram tidigare.</a:t>
            </a:r>
          </a:p>
          <a:p>
            <a:pPr marL="0" lvl="1" defTabSz="444500">
              <a:lnSpc>
                <a:spcPct val="90000"/>
              </a:lnSpc>
              <a:spcBef>
                <a:spcPct val="0"/>
              </a:spcBef>
              <a:spcAft>
                <a:spcPct val="15000"/>
              </a:spcAft>
            </a:pPr>
            <a:endParaRPr lang="sv-SE" sz="1200" dirty="0"/>
          </a:p>
          <a:p>
            <a:pPr marL="57150" lvl="1" indent="-57150" defTabSz="444500">
              <a:lnSpc>
                <a:spcPct val="90000"/>
              </a:lnSpc>
              <a:spcBef>
                <a:spcPct val="0"/>
              </a:spcBef>
              <a:spcAft>
                <a:spcPct val="15000"/>
              </a:spcAft>
              <a:buChar char="••"/>
            </a:pPr>
            <a:r>
              <a:rPr lang="sv-SE" sz="1200" dirty="0"/>
              <a:t> För mer information och stöd se stöddokument för </a:t>
            </a:r>
            <a:r>
              <a:rPr lang="sv-SE" sz="1200" b="1" dirty="0"/>
              <a:t>Tjänstebeskrivning och Kravprecisering.doc </a:t>
            </a:r>
          </a:p>
          <a:p>
            <a:pPr marL="0" lvl="1" defTabSz="444500">
              <a:lnSpc>
                <a:spcPct val="90000"/>
              </a:lnSpc>
              <a:spcBef>
                <a:spcPct val="0"/>
              </a:spcBef>
              <a:spcAft>
                <a:spcPct val="15000"/>
              </a:spcAft>
            </a:pPr>
            <a:endParaRPr lang="sv-SE" sz="1200" dirty="0"/>
          </a:p>
        </p:txBody>
      </p:sp>
    </p:spTree>
    <p:extLst>
      <p:ext uri="{BB962C8B-B14F-4D97-AF65-F5344CB8AC3E}">
        <p14:creationId xmlns:p14="http://schemas.microsoft.com/office/powerpoint/2010/main" val="28556183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600" dirty="0"/>
              <a:t>Avropsprocessen – från behov till tilldelning</a:t>
            </a:r>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397649541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ruta 4"/>
          <p:cNvSpPr txBox="1"/>
          <p:nvPr/>
        </p:nvSpPr>
        <p:spPr>
          <a:xfrm>
            <a:off x="7062651" y="2098766"/>
            <a:ext cx="4558877" cy="307777"/>
          </a:xfrm>
          <a:prstGeom prst="rect">
            <a:avLst/>
          </a:prstGeom>
          <a:noFill/>
        </p:spPr>
        <p:txBody>
          <a:bodyPr wrap="none" rtlCol="0">
            <a:spAutoFit/>
          </a:bodyPr>
          <a:lstStyle/>
          <a:p>
            <a:r>
              <a:rPr lang="sv-SE" sz="1400" dirty="0"/>
              <a:t>1. Kartlägg era behov av stöd i den nya tjänsten</a:t>
            </a:r>
          </a:p>
        </p:txBody>
      </p:sp>
      <p:sp>
        <p:nvSpPr>
          <p:cNvPr id="6" name="textruta 5"/>
          <p:cNvSpPr txBox="1"/>
          <p:nvPr/>
        </p:nvSpPr>
        <p:spPr>
          <a:xfrm>
            <a:off x="8477795" y="3409402"/>
            <a:ext cx="3047244" cy="954107"/>
          </a:xfrm>
          <a:prstGeom prst="rect">
            <a:avLst/>
          </a:prstGeom>
          <a:noFill/>
        </p:spPr>
        <p:txBody>
          <a:bodyPr wrap="none" rtlCol="0">
            <a:spAutoFit/>
          </a:bodyPr>
          <a:lstStyle/>
          <a:p>
            <a:r>
              <a:rPr lang="sv-SE" sz="1400" dirty="0"/>
              <a:t>2. Inventera vad ni har på plats</a:t>
            </a:r>
          </a:p>
          <a:p>
            <a:pPr marL="285750" indent="-285750">
              <a:buFontTx/>
              <a:buChar char="-"/>
            </a:pPr>
            <a:r>
              <a:rPr lang="sv-SE" sz="1400" dirty="0"/>
              <a:t>Processkartor</a:t>
            </a:r>
          </a:p>
          <a:p>
            <a:pPr marL="285750" indent="-285750">
              <a:buFontTx/>
              <a:buChar char="-"/>
            </a:pPr>
            <a:r>
              <a:rPr lang="sv-SE" sz="1400" dirty="0"/>
              <a:t>Regelverksbeskrivningar</a:t>
            </a:r>
          </a:p>
          <a:p>
            <a:pPr marL="285750" indent="-285750">
              <a:buFontTx/>
              <a:buChar char="-"/>
            </a:pPr>
            <a:r>
              <a:rPr lang="sv-SE" sz="1400" dirty="0"/>
              <a:t>Rutinbeskrivningar</a:t>
            </a:r>
          </a:p>
        </p:txBody>
      </p:sp>
      <p:sp>
        <p:nvSpPr>
          <p:cNvPr id="7" name="textruta 6"/>
          <p:cNvSpPr txBox="1"/>
          <p:nvPr/>
        </p:nvSpPr>
        <p:spPr>
          <a:xfrm>
            <a:off x="7824712" y="5429795"/>
            <a:ext cx="3255763" cy="307777"/>
          </a:xfrm>
          <a:prstGeom prst="rect">
            <a:avLst/>
          </a:prstGeom>
          <a:noFill/>
        </p:spPr>
        <p:txBody>
          <a:bodyPr wrap="none" rtlCol="0">
            <a:spAutoFit/>
          </a:bodyPr>
          <a:lstStyle/>
          <a:p>
            <a:r>
              <a:rPr lang="sv-SE" sz="1400" dirty="0"/>
              <a:t>3. Genomför en enkel nyttoanalys</a:t>
            </a:r>
          </a:p>
        </p:txBody>
      </p:sp>
      <p:sp>
        <p:nvSpPr>
          <p:cNvPr id="8" name="textruta 7"/>
          <p:cNvSpPr txBox="1"/>
          <p:nvPr/>
        </p:nvSpPr>
        <p:spPr>
          <a:xfrm>
            <a:off x="838200" y="5869186"/>
            <a:ext cx="3929474" cy="307777"/>
          </a:xfrm>
          <a:prstGeom prst="rect">
            <a:avLst/>
          </a:prstGeom>
          <a:noFill/>
        </p:spPr>
        <p:txBody>
          <a:bodyPr wrap="none" rtlCol="0">
            <a:spAutoFit/>
          </a:bodyPr>
          <a:lstStyle/>
          <a:p>
            <a:r>
              <a:rPr lang="sv-SE" sz="1400" dirty="0"/>
              <a:t>4. Precisera kraven utifrån er nyttoanalys</a:t>
            </a:r>
          </a:p>
        </p:txBody>
      </p:sp>
      <p:sp>
        <p:nvSpPr>
          <p:cNvPr id="9" name="textruta 8"/>
          <p:cNvSpPr txBox="1"/>
          <p:nvPr/>
        </p:nvSpPr>
        <p:spPr>
          <a:xfrm>
            <a:off x="2601686" y="2668787"/>
            <a:ext cx="1892056" cy="307777"/>
          </a:xfrm>
          <a:prstGeom prst="rect">
            <a:avLst/>
          </a:prstGeom>
          <a:noFill/>
        </p:spPr>
        <p:txBody>
          <a:bodyPr wrap="none" rtlCol="0">
            <a:spAutoFit/>
          </a:bodyPr>
          <a:lstStyle/>
          <a:p>
            <a:r>
              <a:rPr lang="sv-SE" sz="1400" dirty="0"/>
              <a:t>5. Genomför avrop</a:t>
            </a:r>
          </a:p>
        </p:txBody>
      </p:sp>
      <p:sp>
        <p:nvSpPr>
          <p:cNvPr id="10" name="textruta 9"/>
          <p:cNvSpPr txBox="1"/>
          <p:nvPr/>
        </p:nvSpPr>
        <p:spPr>
          <a:xfrm>
            <a:off x="151856" y="3429000"/>
            <a:ext cx="3147935" cy="1754326"/>
          </a:xfrm>
          <a:prstGeom prst="rect">
            <a:avLst/>
          </a:prstGeom>
          <a:solidFill>
            <a:schemeClr val="accent4">
              <a:lumMod val="20000"/>
              <a:lumOff val="80000"/>
            </a:schemeClr>
          </a:solidFill>
          <a:ln>
            <a:solidFill>
              <a:schemeClr val="tx1"/>
            </a:solidFill>
          </a:ln>
        </p:spPr>
        <p:txBody>
          <a:bodyPr wrap="square" rtlCol="0">
            <a:spAutoFit/>
          </a:bodyPr>
          <a:lstStyle/>
          <a:p>
            <a:r>
              <a:rPr lang="sv-SE" dirty="0"/>
              <a:t>Här är vår variant på nyttorealiserings-processen.</a:t>
            </a:r>
          </a:p>
          <a:p>
            <a:endParaRPr lang="sv-SE" dirty="0"/>
          </a:p>
          <a:p>
            <a:r>
              <a:rPr lang="sv-SE" dirty="0"/>
              <a:t>Materialet fokuserar på inringade steg</a:t>
            </a:r>
          </a:p>
        </p:txBody>
      </p:sp>
      <p:sp>
        <p:nvSpPr>
          <p:cNvPr id="3" name="Ellips 2">
            <a:extLst>
              <a:ext uri="{FF2B5EF4-FFF2-40B4-BE49-F238E27FC236}">
                <a16:creationId xmlns:a16="http://schemas.microsoft.com/office/drawing/2014/main" id="{8035AD61-CFB3-4149-94E4-6B5D2D05281F}"/>
              </a:ext>
            </a:extLst>
          </p:cNvPr>
          <p:cNvSpPr/>
          <p:nvPr/>
        </p:nvSpPr>
        <p:spPr>
          <a:xfrm rot="2634573">
            <a:off x="2979641" y="3334069"/>
            <a:ext cx="5353585" cy="31095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b="1" dirty="0"/>
          </a:p>
        </p:txBody>
      </p:sp>
    </p:spTree>
    <p:extLst>
      <p:ext uri="{BB962C8B-B14F-4D97-AF65-F5344CB8AC3E}">
        <p14:creationId xmlns:p14="http://schemas.microsoft.com/office/powerpoint/2010/main" val="1836808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8D4FB2B-66CF-474B-B870-C37094BF14D0}"/>
              </a:ext>
            </a:extLst>
          </p:cNvPr>
          <p:cNvSpPr>
            <a:spLocks noGrp="1"/>
          </p:cNvSpPr>
          <p:nvPr>
            <p:ph type="title"/>
          </p:nvPr>
        </p:nvSpPr>
        <p:spPr>
          <a:xfrm>
            <a:off x="838200" y="2552740"/>
            <a:ext cx="10515600" cy="1325563"/>
          </a:xfrm>
        </p:spPr>
        <p:txBody>
          <a:bodyPr/>
          <a:lstStyle/>
          <a:p>
            <a:r>
              <a:rPr lang="sv-SE" dirty="0"/>
              <a:t>NYTTOREALISERING SOM GRUND</a:t>
            </a:r>
          </a:p>
        </p:txBody>
      </p:sp>
    </p:spTree>
    <p:extLst>
      <p:ext uri="{BB962C8B-B14F-4D97-AF65-F5344CB8AC3E}">
        <p14:creationId xmlns:p14="http://schemas.microsoft.com/office/powerpoint/2010/main" val="3292736481"/>
      </p:ext>
    </p:extLst>
  </p:cSld>
  <p:clrMapOvr>
    <a:masterClrMapping/>
  </p:clrMapOvr>
</p:sld>
</file>

<file path=ppt/theme/theme1.xml><?xml version="1.0" encoding="utf-8"?>
<a:theme xmlns:a="http://schemas.openxmlformats.org/drawingml/2006/main" name="Anpassad formgivning">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KL">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1927</TotalTime>
  <Words>1000</Words>
  <Application>Microsoft Office PowerPoint</Application>
  <PresentationFormat>Bredbild</PresentationFormat>
  <Paragraphs>113</Paragraphs>
  <Slides>17</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17</vt:i4>
      </vt:variant>
    </vt:vector>
  </HeadingPairs>
  <TitlesOfParts>
    <vt:vector size="21" baseType="lpstr">
      <vt:lpstr>Arial</vt:lpstr>
      <vt:lpstr>Calibri</vt:lpstr>
      <vt:lpstr>Verdana</vt:lpstr>
      <vt:lpstr>Anpassad formgivning</vt:lpstr>
      <vt:lpstr>Stöd till precisering av avrop från Ramavtalet ”bokning och bidrag” </vt:lpstr>
      <vt:lpstr>Inledning </vt:lpstr>
      <vt:lpstr>VAD ÄR ETT AVROP?</vt:lpstr>
      <vt:lpstr>Preciserad beställning från ramavtal </vt:lpstr>
      <vt:lpstr>AVROPSPROCESSEN</vt:lpstr>
      <vt:lpstr>Avropsprocessen </vt:lpstr>
      <vt:lpstr>Avropsprocessen – Inför avrop</vt:lpstr>
      <vt:lpstr>Avropsprocessen – från behov till tilldelning</vt:lpstr>
      <vt:lpstr>NYTTOREALISERING SOM GRUND</vt:lpstr>
      <vt:lpstr>Ta avstamp i nyttorealisering</vt:lpstr>
      <vt:lpstr>Påminnelse nyttorealiseringsprocessen</vt:lpstr>
      <vt:lpstr>KRAVPRECISERING</vt:lpstr>
      <vt:lpstr>Koppla ihop nytta och krav </vt:lpstr>
      <vt:lpstr>Börja preciseringsarbetet</vt:lpstr>
      <vt:lpstr>Övrigt att tänka på </vt:lpstr>
      <vt:lpstr>GENOMFÖRA AVROP</vt:lpstr>
      <vt:lpstr>Genomföra avrop</vt:lpstr>
    </vt:vector>
  </TitlesOfParts>
  <Company>Sverige Kommuner och Landsting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Precisering</dc:title>
  <dc:creator>Bengtsson Tommy</dc:creator>
  <cp:lastModifiedBy>Engberg Ida</cp:lastModifiedBy>
  <cp:revision>39</cp:revision>
  <dcterms:created xsi:type="dcterms:W3CDTF">2019-03-19T09:17:49Z</dcterms:created>
  <dcterms:modified xsi:type="dcterms:W3CDTF">2019-08-30T15:12:23Z</dcterms:modified>
</cp:coreProperties>
</file>