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71" r:id="rId5"/>
    <p:sldId id="259" r:id="rId6"/>
    <p:sldId id="260" r:id="rId7"/>
    <p:sldId id="261" r:id="rId8"/>
    <p:sldId id="262" r:id="rId9"/>
    <p:sldId id="268" r:id="rId10"/>
    <p:sldId id="269" r:id="rId11"/>
    <p:sldId id="270" r:id="rId12"/>
    <p:sldId id="265" r:id="rId13"/>
    <p:sldId id="266" r:id="rId14"/>
  </p:sldIdLst>
  <p:sldSz cx="9144000" cy="6858000" type="screen4x3"/>
  <p:notesSz cx="6858000" cy="9144000"/>
  <p:custDataLst>
    <p:tags r:id="rId15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14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-10633" y="1076803"/>
            <a:ext cx="54000" cy="52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96433" y="1822069"/>
            <a:ext cx="7745818" cy="953029"/>
          </a:xfrm>
        </p:spPr>
        <p:txBody>
          <a:bodyPr lIns="0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13985" y="2858723"/>
            <a:ext cx="7728266" cy="1752600"/>
          </a:xfrm>
        </p:spPr>
        <p:txBody>
          <a:bodyPr/>
          <a:lstStyle>
            <a:lvl1pPr marL="0" indent="0" algn="l">
              <a:buNone/>
              <a:defRPr i="1">
                <a:solidFill>
                  <a:srgbClr val="829CA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7" y="6519003"/>
            <a:ext cx="1966480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1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-10633" y="6323492"/>
            <a:ext cx="9165266" cy="555773"/>
          </a:xfrm>
          <a:prstGeom prst="rect">
            <a:avLst/>
          </a:prstGeom>
          <a:solidFill>
            <a:srgbClr val="C6D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08" y="6516864"/>
            <a:ext cx="1966480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2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ack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-10633" y="1076805"/>
            <a:ext cx="9165266" cy="5246687"/>
          </a:xfrm>
          <a:prstGeom prst="rect">
            <a:avLst/>
          </a:prstGeom>
          <a:solidFill>
            <a:srgbClr val="C6D3D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611560" y="1586268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rgbClr val="6D8D9F"/>
                </a:solidFill>
              </a:rPr>
              <a:t>Tack!</a:t>
            </a:r>
            <a:endParaRPr lang="sv-SE" sz="4800" dirty="0">
              <a:solidFill>
                <a:srgbClr val="6D8D9F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623134" y="2319404"/>
            <a:ext cx="4596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solidFill>
                  <a:schemeClr val="accent1"/>
                </a:solidFill>
              </a:rPr>
              <a:t>www.sklkommentus.se/inkopscentral</a:t>
            </a:r>
            <a:endParaRPr lang="sv-SE" sz="2000" dirty="0">
              <a:solidFill>
                <a:schemeClr val="accent1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-10633" y="1076803"/>
            <a:ext cx="54000" cy="52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7" y="6519003"/>
            <a:ext cx="1966480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1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 Inköps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1087439"/>
            <a:ext cx="9144000" cy="5241080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-1249" y="1084635"/>
            <a:ext cx="9148748" cy="526289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-10633" y="1076803"/>
            <a:ext cx="54000" cy="52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13985" y="2858723"/>
            <a:ext cx="7728266" cy="1752600"/>
          </a:xfrm>
        </p:spPr>
        <p:txBody>
          <a:bodyPr/>
          <a:lstStyle>
            <a:lvl1pPr marL="0" indent="0" algn="l">
              <a:buNone/>
              <a:defRPr i="1">
                <a:solidFill>
                  <a:srgbClr val="829CA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7" y="6519003"/>
            <a:ext cx="1966480" cy="169200"/>
          </a:xfrm>
          <a:prstGeom prst="rect">
            <a:avLst/>
          </a:prstGeom>
        </p:spPr>
      </p:pic>
      <p:sp>
        <p:nvSpPr>
          <p:cNvPr id="16" name="textruta 15"/>
          <p:cNvSpPr txBox="1"/>
          <p:nvPr/>
        </p:nvSpPr>
        <p:spPr>
          <a:xfrm>
            <a:off x="715467" y="1938079"/>
            <a:ext cx="8280920" cy="784830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sv-SE" sz="4800" dirty="0" smtClean="0">
                <a:latin typeface="+mj-lt"/>
              </a:rPr>
              <a:t>SKL</a:t>
            </a:r>
            <a:r>
              <a:rPr lang="sv-SE" sz="4800" baseline="0" dirty="0" smtClean="0">
                <a:latin typeface="+mj-lt"/>
              </a:rPr>
              <a:t> Kommentus Inköpscentral</a:t>
            </a:r>
            <a:endParaRPr lang="sv-SE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6644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746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och text">
    <p:bg>
      <p:bgPr>
        <a:solidFill>
          <a:srgbClr val="C6D3DA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-10633" y="6323492"/>
            <a:ext cx="9165266" cy="555773"/>
          </a:xfrm>
          <a:prstGeom prst="rect">
            <a:avLst/>
          </a:prstGeom>
          <a:solidFill>
            <a:srgbClr val="C6D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3"/>
          </p:nvPr>
        </p:nvSpPr>
        <p:spPr>
          <a:xfrm>
            <a:off x="2244278" y="-10633"/>
            <a:ext cx="4680000" cy="25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2" name="Platshållare för text 21"/>
          <p:cNvSpPr>
            <a:spLocks noGrp="1"/>
          </p:cNvSpPr>
          <p:nvPr>
            <p:ph type="body" sz="quarter" idx="14"/>
          </p:nvPr>
        </p:nvSpPr>
        <p:spPr>
          <a:xfrm>
            <a:off x="712788" y="2860675"/>
            <a:ext cx="7729463" cy="3242413"/>
          </a:xfrm>
        </p:spPr>
        <p:txBody>
          <a:bodyPr/>
          <a:lstStyle>
            <a:lvl2pPr marL="552450" indent="-244475">
              <a:defRPr/>
            </a:lvl2pPr>
            <a:lvl3pPr marL="812800" indent="-242888">
              <a:defRPr/>
            </a:lvl3pPr>
            <a:lvl4pPr marL="1068388" indent="-255588">
              <a:defRPr/>
            </a:lvl4pPr>
            <a:lvl5pPr marL="1314450" indent="-230188"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08" y="6516864"/>
            <a:ext cx="1966480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1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-10634" y="1076805"/>
            <a:ext cx="9165267" cy="5246687"/>
          </a:xfrm>
          <a:prstGeom prst="rect">
            <a:avLst/>
          </a:prstGeom>
          <a:solidFill>
            <a:srgbClr val="C6D3D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1680" y="1812925"/>
            <a:ext cx="7730571" cy="972805"/>
          </a:xfrm>
        </p:spPr>
        <p:txBody>
          <a:bodyPr lIns="0" anchor="t">
            <a:normAutofit/>
          </a:bodyPr>
          <a:lstStyle>
            <a:lvl1pPr algn="l">
              <a:defRPr sz="4800" b="0" i="1" cap="none" baseline="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11680" y="2871779"/>
            <a:ext cx="7730571" cy="1742751"/>
          </a:xfrm>
        </p:spPr>
        <p:txBody>
          <a:bodyPr anchor="t"/>
          <a:lstStyle>
            <a:lvl1pPr marL="0" indent="0">
              <a:buNone/>
              <a:defRPr sz="2000" i="1">
                <a:solidFill>
                  <a:srgbClr val="829CA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0" name="Rektangel 9"/>
          <p:cNvSpPr/>
          <p:nvPr/>
        </p:nvSpPr>
        <p:spPr>
          <a:xfrm>
            <a:off x="-10633" y="1076803"/>
            <a:ext cx="54000" cy="52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7" y="6519003"/>
            <a:ext cx="1966480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7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01749" y="1306481"/>
            <a:ext cx="3753294" cy="47966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88958" y="1306481"/>
            <a:ext cx="3753293" cy="47966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9737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och faktaruta">
    <p:bg>
      <p:bgPr>
        <a:solidFill>
          <a:srgbClr val="C6D3DA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-10633" y="6323492"/>
            <a:ext cx="9165266" cy="555773"/>
          </a:xfrm>
          <a:prstGeom prst="rect">
            <a:avLst/>
          </a:prstGeom>
          <a:solidFill>
            <a:srgbClr val="C6D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712787" y="-10633"/>
            <a:ext cx="3636000" cy="6333646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3" name="Rektangel 12"/>
          <p:cNvSpPr/>
          <p:nvPr/>
        </p:nvSpPr>
        <p:spPr>
          <a:xfrm>
            <a:off x="4572000" y="1076805"/>
            <a:ext cx="3852000" cy="33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text 17"/>
          <p:cNvSpPr>
            <a:spLocks noGrp="1"/>
          </p:cNvSpPr>
          <p:nvPr>
            <p:ph type="body" sz="quarter" idx="14"/>
          </p:nvPr>
        </p:nvSpPr>
        <p:spPr>
          <a:xfrm>
            <a:off x="4756803" y="1206814"/>
            <a:ext cx="3450851" cy="3021372"/>
          </a:xfrm>
        </p:spPr>
        <p:txBody>
          <a:bodyPr/>
          <a:lstStyle>
            <a:lvl1pPr marL="233363" indent="-233363">
              <a:spcBef>
                <a:spcPts val="2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1pPr>
            <a:lvl2pPr>
              <a:spcBef>
                <a:spcPts val="20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spcBef>
                <a:spcPts val="20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spcBef>
                <a:spcPts val="20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spcBef>
                <a:spcPts val="20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08" y="6516864"/>
            <a:ext cx="1966480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86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2392" y="178940"/>
            <a:ext cx="7729859" cy="7668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01748" y="1311820"/>
            <a:ext cx="3753294" cy="5382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rgbClr val="6D8D9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01749" y="2199478"/>
            <a:ext cx="3753294" cy="390361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98193" y="1311820"/>
            <a:ext cx="3744058" cy="54887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rgbClr val="6D8D9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88959" y="2196141"/>
            <a:ext cx="3742660" cy="390694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cxnSp>
        <p:nvCxnSpPr>
          <p:cNvPr id="19" name="Rak 18"/>
          <p:cNvCxnSpPr/>
          <p:nvPr/>
        </p:nvCxnSpPr>
        <p:spPr>
          <a:xfrm>
            <a:off x="712788" y="1909563"/>
            <a:ext cx="3747095" cy="0"/>
          </a:xfrm>
          <a:prstGeom prst="line">
            <a:avLst/>
          </a:prstGeom>
          <a:ln w="3175">
            <a:solidFill>
              <a:srgbClr val="6D8D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>
            <a:off x="4699340" y="1913101"/>
            <a:ext cx="3747095" cy="0"/>
          </a:xfrm>
          <a:prstGeom prst="line">
            <a:avLst/>
          </a:prstGeom>
          <a:ln w="3175">
            <a:solidFill>
              <a:srgbClr val="6D8D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460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-10633" y="6323492"/>
            <a:ext cx="9165266" cy="555773"/>
          </a:xfrm>
          <a:prstGeom prst="rect">
            <a:avLst/>
          </a:prstGeom>
          <a:solidFill>
            <a:srgbClr val="C6D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698350" y="231244"/>
            <a:ext cx="54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08" y="6516864"/>
            <a:ext cx="1966480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8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/>
          <p:cNvSpPr/>
          <p:nvPr/>
        </p:nvSpPr>
        <p:spPr>
          <a:xfrm>
            <a:off x="-10633" y="1076804"/>
            <a:ext cx="9154634" cy="5249567"/>
          </a:xfrm>
          <a:prstGeom prst="rect">
            <a:avLst/>
          </a:prstGeom>
          <a:solidFill>
            <a:srgbClr val="C6D3D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/>
          <p:cNvSpPr/>
          <p:nvPr/>
        </p:nvSpPr>
        <p:spPr>
          <a:xfrm>
            <a:off x="-10633" y="6323492"/>
            <a:ext cx="9165266" cy="555773"/>
          </a:xfrm>
          <a:prstGeom prst="rect">
            <a:avLst/>
          </a:prstGeom>
          <a:solidFill>
            <a:srgbClr val="C6D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13981" y="168252"/>
            <a:ext cx="7728270" cy="767413"/>
          </a:xfrm>
          <a:prstGeom prst="rect">
            <a:avLst/>
          </a:prstGeom>
        </p:spPr>
        <p:txBody>
          <a:bodyPr vert="horz" lIns="234000" tIns="36000" rIns="91440" bIns="3600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01759" y="1302477"/>
            <a:ext cx="7740492" cy="480061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698350" y="231244"/>
            <a:ext cx="54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08" y="6516864"/>
            <a:ext cx="1966480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8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6D8D9F"/>
          </a:solidFill>
          <a:latin typeface="+mj-lt"/>
          <a:ea typeface="+mj-ea"/>
          <a:cs typeface="+mj-cs"/>
        </a:defRPr>
      </a:lvl1pPr>
    </p:titleStyle>
    <p:bodyStyle>
      <a:lvl1pPr marL="255588" indent="-255588" algn="l" defTabSz="914400" rtl="0" eaLnBrk="1" latinLnBrk="0" hangingPunct="1">
        <a:spcBef>
          <a:spcPts val="0"/>
        </a:spcBef>
        <a:spcAft>
          <a:spcPts val="850"/>
        </a:spcAft>
        <a:buClr>
          <a:srgbClr val="829CAA"/>
        </a:buClr>
        <a:buFont typeface="Corbel" panose="020B0503020204020204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66700" algn="l" defTabSz="914400" rtl="0" eaLnBrk="1" latinLnBrk="0" hangingPunct="1">
        <a:spcBef>
          <a:spcPts val="0"/>
        </a:spcBef>
        <a:spcAft>
          <a:spcPts val="560"/>
        </a:spcAft>
        <a:buClr>
          <a:srgbClr val="829CAA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6288" indent="-230188" algn="l" defTabSz="808038" rtl="0" eaLnBrk="1" latinLnBrk="0" hangingPunct="1">
        <a:spcBef>
          <a:spcPts val="0"/>
        </a:spcBef>
        <a:spcAft>
          <a:spcPts val="560"/>
        </a:spcAft>
        <a:buClr>
          <a:srgbClr val="829CAA"/>
        </a:buClr>
        <a:buFont typeface="Corbel" panose="020B0503020204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5525" indent="-233363" algn="l" defTabSz="914400" rtl="0" eaLnBrk="1" latinLnBrk="0" hangingPunct="1">
        <a:spcBef>
          <a:spcPts val="0"/>
        </a:spcBef>
        <a:spcAft>
          <a:spcPts val="560"/>
        </a:spcAft>
        <a:buClr>
          <a:srgbClr val="829CAA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1113" indent="-239713" algn="l" defTabSz="914400" rtl="0" eaLnBrk="1" latinLnBrk="0" hangingPunct="1">
        <a:spcBef>
          <a:spcPts val="0"/>
        </a:spcBef>
        <a:spcAft>
          <a:spcPts val="560"/>
        </a:spcAft>
        <a:buClr>
          <a:srgbClr val="829CAA"/>
        </a:buClr>
        <a:buFont typeface="Corbel" panose="020B0503020204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ski-kundsupport@sklkommentus.se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2400" dirty="0"/>
              <a:t>Ramavtalet i </a:t>
            </a:r>
            <a:r>
              <a:rPr lang="sv-SE" sz="2400" dirty="0" smtClean="0"/>
              <a:t>korthet</a:t>
            </a:r>
          </a:p>
          <a:p>
            <a:endParaRPr lang="sv-SE" dirty="0"/>
          </a:p>
          <a:p>
            <a:r>
              <a:rPr lang="sv-SE" dirty="0" smtClean="0"/>
              <a:t>Järnhandelsvaror inklusive skyddsutrustning 2018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7290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sv-SE" b="1" dirty="0" smtClean="0"/>
              <a:t/>
            </a:r>
            <a:br>
              <a:rPr lang="sv-SE" b="1" dirty="0" smtClean="0"/>
            </a:br>
            <a:r>
              <a:rPr lang="sv-SE" b="1" dirty="0" smtClean="0"/>
              <a:t>PRISER OCH LEVERANSTIDER</a:t>
            </a:r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b="1" dirty="0" smtClean="0"/>
              <a:t>Prisvillkor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Fasta priser första </a:t>
            </a:r>
            <a:r>
              <a:rPr lang="sv-SE" dirty="0" smtClean="0"/>
              <a:t>avtalsåret. Enligt publicerade ”Bilaga 04-Prisbilaga </a:t>
            </a:r>
            <a:r>
              <a:rPr lang="sv-SE" i="1" dirty="0" smtClean="0"/>
              <a:t>leverantörsnamn</a:t>
            </a:r>
            <a:r>
              <a:rPr lang="sv-SE" dirty="0" smtClean="0"/>
              <a:t>  </a:t>
            </a:r>
            <a:r>
              <a:rPr lang="sv-SE" dirty="0"/>
              <a:t>upphandlat sortiment </a:t>
            </a:r>
            <a:r>
              <a:rPr lang="sv-SE" dirty="0" smtClean="0"/>
              <a:t>nettopriser” för respektive leverantör (sammanslagning av Bilaga 04 Öppen varukorg och Bilaga 11 Dold varukorg) samt ”Bilaga 03-Nettoprislista Ahlsells tillvalssortiment” </a:t>
            </a:r>
            <a:r>
              <a:rPr lang="sv-SE" dirty="0"/>
              <a:t>på </a:t>
            </a:r>
            <a:r>
              <a:rPr lang="sv-SE" dirty="0" err="1"/>
              <a:t>SKI´s</a:t>
            </a:r>
            <a:r>
              <a:rPr lang="sv-SE" dirty="0"/>
              <a:t> </a:t>
            </a:r>
            <a:r>
              <a:rPr lang="sv-SE" dirty="0" smtClean="0"/>
              <a:t>avtalsweb. Vid köp av varor som inte ingår i någon av de prisbilagorna, gäller ordinarie butikspriser förutsatt att sådana varor kan anses vara järnhandelsvaror inklusive skyddsutrustning som ryms i ramavtalets omfattning. Prisjustering 1 ggr/år </a:t>
            </a:r>
            <a:r>
              <a:rPr lang="sv-SE" dirty="0"/>
              <a:t>på </a:t>
            </a:r>
            <a:r>
              <a:rPr lang="sv-SE" dirty="0" smtClean="0"/>
              <a:t>publicerade prisbilagor.</a:t>
            </a:r>
            <a:endParaRPr lang="sv-SE" dirty="0"/>
          </a:p>
          <a:p>
            <a:pPr marL="0" indent="0">
              <a:buNone/>
            </a:pPr>
            <a:r>
              <a:rPr lang="sv-SE" b="1" dirty="0"/>
              <a:t>Leveransvillkor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 smtClean="0"/>
              <a:t>För </a:t>
            </a:r>
            <a:r>
              <a:rPr lang="sv-SE" dirty="0"/>
              <a:t>anbudsområde 1 E-handel och webbutik: Lagervaror ska kunna levereras inom två (2) arbetsdagar efter avrop. I Norrbottens- och Västerbottens län accepteras tre (3) arbetsdagars leveranstid efter beställning</a:t>
            </a:r>
            <a:r>
              <a:rPr lang="sv-SE" dirty="0" smtClean="0"/>
              <a:t>.</a:t>
            </a:r>
            <a:endParaRPr lang="sv-SE" dirty="0"/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Beställningsvaror ska kunna levereras inom fem (5) arbetsdagar i samtliga län. Kravet gäller </a:t>
            </a:r>
            <a:r>
              <a:rPr lang="sv-SE" dirty="0" smtClean="0"/>
              <a:t>inte specialvaror </a:t>
            </a:r>
            <a:r>
              <a:rPr lang="sv-SE" dirty="0"/>
              <a:t>där längre tid kan accepteras efter överenskommelse med UM</a:t>
            </a:r>
            <a:r>
              <a:rPr lang="sv-SE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För anbudsområde 2 Fysisk butik: Lagervaror ska kunna avhämtas vid avropstillfället eller senast inom två (2) arbetsdagar efter avrop</a:t>
            </a:r>
            <a:r>
              <a:rPr lang="sv-SE" dirty="0" smtClean="0"/>
              <a:t>. </a:t>
            </a:r>
          </a:p>
          <a:p>
            <a:pPr marL="0" indent="0">
              <a:buNone/>
            </a:pPr>
            <a:r>
              <a:rPr lang="sv-SE" b="1" dirty="0"/>
              <a:t>Expressleveranser</a:t>
            </a:r>
            <a:endParaRPr lang="sv-SE" dirty="0"/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UM ska ha möjlighet att få varor levererade dagen efter beställning om beställning görs före </a:t>
            </a:r>
            <a:r>
              <a:rPr lang="sv-SE" dirty="0" smtClean="0"/>
              <a:t>klockan 16.00</a:t>
            </a:r>
            <a:r>
              <a:rPr lang="sv-SE" dirty="0"/>
              <a:t>. </a:t>
            </a:r>
            <a:r>
              <a:rPr lang="sv-SE" dirty="0" smtClean="0"/>
              <a:t>Kostnaden </a:t>
            </a:r>
            <a:r>
              <a:rPr lang="sv-SE" dirty="0"/>
              <a:t>för tillägget ska framgå vid beställningen</a:t>
            </a:r>
            <a:r>
              <a:rPr lang="sv-SE" dirty="0" smtClean="0"/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735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sv-SE" b="1" dirty="0" smtClean="0"/>
              <a:t/>
            </a:r>
            <a:br>
              <a:rPr lang="sv-SE" b="1" dirty="0" smtClean="0"/>
            </a:br>
            <a:r>
              <a:rPr lang="sv-SE" b="1" dirty="0" smtClean="0"/>
              <a:t>ÖVRIGA </a:t>
            </a:r>
            <a:r>
              <a:rPr lang="sv-SE" b="1" dirty="0"/>
              <a:t>TJÄNSTER - KONSIGNATIONSLAGER</a:t>
            </a:r>
            <a:br>
              <a:rPr lang="sv-SE" b="1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v-SE" dirty="0" smtClean="0"/>
              <a:t>Leverantören </a:t>
            </a:r>
            <a:r>
              <a:rPr lang="sv-SE" b="1" dirty="0"/>
              <a:t>bör</a:t>
            </a:r>
            <a:r>
              <a:rPr lang="sv-SE" dirty="0"/>
              <a:t> kunna tillhandahålla konsignationslager till för UM fördelaktiga villkor. </a:t>
            </a:r>
            <a:endParaRPr lang="sv-S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sv-SE" dirty="0" smtClean="0"/>
              <a:t>Följande </a:t>
            </a:r>
            <a:r>
              <a:rPr lang="sv-SE" dirty="0"/>
              <a:t>leverantörer erbjuder konsignationslager: </a:t>
            </a:r>
            <a:endParaRPr lang="sv-SE" dirty="0" smtClean="0"/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Ahlsell </a:t>
            </a:r>
            <a:r>
              <a:rPr lang="sv-SE" dirty="0"/>
              <a:t>Sverige </a:t>
            </a:r>
            <a:r>
              <a:rPr lang="sv-SE" dirty="0" smtClean="0"/>
              <a:t>AB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Bröderna </a:t>
            </a:r>
            <a:r>
              <a:rPr lang="sv-SE" dirty="0" err="1"/>
              <a:t>Wijklunds</a:t>
            </a:r>
            <a:r>
              <a:rPr lang="sv-SE" dirty="0"/>
              <a:t> Järnhandel </a:t>
            </a:r>
            <a:r>
              <a:rPr lang="sv-SE" dirty="0" smtClean="0"/>
              <a:t>AB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Bygg- </a:t>
            </a:r>
            <a:r>
              <a:rPr lang="sv-SE" dirty="0"/>
              <a:t>och Industrigross Norden </a:t>
            </a:r>
            <a:r>
              <a:rPr lang="sv-SE" dirty="0" smtClean="0"/>
              <a:t>AB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Djurbergs </a:t>
            </a:r>
            <a:r>
              <a:rPr lang="sv-SE" dirty="0"/>
              <a:t>Järnhandel </a:t>
            </a:r>
            <a:r>
              <a:rPr lang="sv-SE" dirty="0" smtClean="0"/>
              <a:t>Aktiebolag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TOOLS </a:t>
            </a:r>
            <a:r>
              <a:rPr lang="sv-SE" dirty="0"/>
              <a:t>Sverige </a:t>
            </a:r>
            <a:r>
              <a:rPr lang="sv-SE" dirty="0" smtClean="0"/>
              <a:t>AB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 smtClean="0"/>
              <a:t>Följande </a:t>
            </a:r>
            <a:r>
              <a:rPr lang="sv-SE" dirty="0"/>
              <a:t>leverantörer erbjuder inte konsignationslager: </a:t>
            </a:r>
            <a:endParaRPr lang="sv-SE" dirty="0" smtClean="0"/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err="1" smtClean="0"/>
              <a:t>Swedol</a:t>
            </a:r>
            <a:r>
              <a:rPr lang="sv-SE" dirty="0" smtClean="0"/>
              <a:t> </a:t>
            </a:r>
            <a:r>
              <a:rPr lang="sv-SE" dirty="0"/>
              <a:t>AB.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1907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Ramavtalsnytta för beställare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560" y="1268761"/>
            <a:ext cx="8064896" cy="432048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v-SE" dirty="0" smtClean="0">
                <a:solidFill>
                  <a:srgbClr val="000000"/>
                </a:solidFill>
              </a:rPr>
              <a:t>Färdigupphandlade ramavtal – bara att anmäla avrop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smtClean="0">
                <a:solidFill>
                  <a:srgbClr val="000000"/>
                </a:solidFill>
              </a:rPr>
              <a:t>Enkelt </a:t>
            </a:r>
            <a:r>
              <a:rPr lang="sv-SE" dirty="0">
                <a:solidFill>
                  <a:srgbClr val="000000"/>
                </a:solidFill>
              </a:rPr>
              <a:t>att </a:t>
            </a:r>
            <a:r>
              <a:rPr lang="sv-SE" dirty="0" smtClean="0">
                <a:solidFill>
                  <a:srgbClr val="000000"/>
                </a:solidFill>
              </a:rPr>
              <a:t>avropa</a:t>
            </a:r>
            <a:endParaRPr lang="sv-SE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sv-SE" dirty="0">
                <a:solidFill>
                  <a:srgbClr val="000000"/>
                </a:solidFill>
              </a:rPr>
              <a:t>Fullt sortiment av </a:t>
            </a:r>
            <a:r>
              <a:rPr lang="sv-SE" dirty="0" smtClean="0">
                <a:solidFill>
                  <a:srgbClr val="000000"/>
                </a:solidFill>
              </a:rPr>
              <a:t>järnhandelsvaror och skyddsutrustning till bra priser och villkor i övrigt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smtClean="0">
                <a:solidFill>
                  <a:srgbClr val="000000"/>
                </a:solidFill>
              </a:rPr>
              <a:t>Välutvecklad </a:t>
            </a:r>
            <a:r>
              <a:rPr lang="sv-SE" sz="2000" dirty="0" smtClean="0"/>
              <a:t>e-handelslösning</a:t>
            </a:r>
          </a:p>
          <a:p>
            <a:pPr marL="0" indent="0">
              <a:buNone/>
            </a:pPr>
            <a:endParaRPr lang="sv-SE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1458882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Kontakt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560" y="1268761"/>
            <a:ext cx="8064896" cy="4320480"/>
          </a:xfrm>
        </p:spPr>
        <p:txBody>
          <a:bodyPr>
            <a:normAutofit/>
          </a:bodyPr>
          <a:lstStyle/>
          <a:p>
            <a:r>
              <a:rPr lang="sv-SE" b="1" dirty="0"/>
              <a:t>Telefon:</a:t>
            </a:r>
            <a:r>
              <a:rPr lang="sv-SE" dirty="0"/>
              <a:t> </a:t>
            </a:r>
            <a:r>
              <a:rPr lang="sv-SE" dirty="0" smtClean="0"/>
              <a:t>08-525 </a:t>
            </a:r>
            <a:r>
              <a:rPr lang="sv-SE" dirty="0"/>
              <a:t>029 96</a:t>
            </a:r>
          </a:p>
          <a:p>
            <a:r>
              <a:rPr lang="sv-SE" b="1" dirty="0"/>
              <a:t>E-post:  </a:t>
            </a:r>
            <a:r>
              <a:rPr lang="sv-SE" b="1" dirty="0">
                <a:hlinkClick r:id="rId2"/>
              </a:rPr>
              <a:t>ski-kundsupport@sklkommentus.se</a:t>
            </a:r>
            <a:endParaRPr lang="sv-SE" dirty="0"/>
          </a:p>
          <a:p>
            <a:r>
              <a:rPr lang="sv-SE" b="1" dirty="0"/>
              <a:t>Öppettider:</a:t>
            </a:r>
            <a:r>
              <a:rPr lang="sv-SE" dirty="0"/>
              <a:t> </a:t>
            </a:r>
            <a:r>
              <a:rPr lang="sv-SE" dirty="0" smtClean="0"/>
              <a:t>måndag-torsdag 09.00-16.00, fredag </a:t>
            </a:r>
            <a:r>
              <a:rPr lang="sv-SE" dirty="0"/>
              <a:t>09.00-15.00</a:t>
            </a:r>
          </a:p>
          <a:p>
            <a:pPr marL="0" indent="0">
              <a:buNone/>
            </a:pP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452841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Syfte och mål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sv-SE" sz="2000" dirty="0"/>
              <a:t>Ersätta </a:t>
            </a:r>
            <a:r>
              <a:rPr lang="sv-SE" sz="2000" dirty="0" smtClean="0"/>
              <a:t>befintligt </a:t>
            </a:r>
            <a:r>
              <a:rPr lang="sv-SE" sz="2000" dirty="0"/>
              <a:t>ramavtal på </a:t>
            </a:r>
            <a:r>
              <a:rPr lang="sv-SE" sz="2000" dirty="0" smtClean="0"/>
              <a:t>järnhandelsvaror med utökat sortiment och förtydligande att även skyddsutrustning ingår.</a:t>
            </a:r>
            <a:endParaRPr lang="sv-SE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2000" dirty="0"/>
              <a:t>Enkelt att </a:t>
            </a:r>
            <a:r>
              <a:rPr lang="sv-SE" sz="2000" dirty="0" smtClean="0"/>
              <a:t>avropa.</a:t>
            </a:r>
            <a:endParaRPr lang="sv-SE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2000" dirty="0" smtClean="0"/>
              <a:t>Leverantör med utvecklad e-handelslösning.</a:t>
            </a:r>
            <a:endParaRPr lang="sv-SE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2000" dirty="0" smtClean="0"/>
              <a:t>Butiker </a:t>
            </a:r>
            <a:r>
              <a:rPr lang="sv-SE" sz="2000" dirty="0"/>
              <a:t>inom </a:t>
            </a:r>
            <a:r>
              <a:rPr lang="sv-SE" sz="2000" dirty="0" smtClean="0"/>
              <a:t>flera geografiska områden.</a:t>
            </a:r>
            <a:endParaRPr lang="sv-SE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2000" dirty="0"/>
              <a:t>Konkurrenskraftiga priser och </a:t>
            </a:r>
            <a:r>
              <a:rPr lang="sv-SE" sz="2000" dirty="0" smtClean="0"/>
              <a:t>leveransvillkor.</a:t>
            </a:r>
            <a:endParaRPr lang="sv-SE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2000" dirty="0"/>
              <a:t>Ramavtal med </a:t>
            </a:r>
            <a:r>
              <a:rPr lang="sv-SE" sz="2000" dirty="0" smtClean="0"/>
              <a:t>fullsortimentsleverantörer.</a:t>
            </a:r>
            <a:endParaRPr lang="sv-SE" sz="20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9268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Omfattning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3980" y="1124744"/>
            <a:ext cx="7962475" cy="5472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100" b="1" dirty="0"/>
              <a:t>Upphandlingen omfattar </a:t>
            </a:r>
            <a:r>
              <a:rPr lang="sv-SE" sz="1100" b="1" dirty="0" smtClean="0"/>
              <a:t>järnhandelsvaror inklusive skyddsutrustning </a:t>
            </a:r>
            <a:r>
              <a:rPr lang="sv-SE" sz="1100" b="1" dirty="0"/>
              <a:t>med följande tjugo (20) produktgrupper:</a:t>
            </a:r>
          </a:p>
          <a:p>
            <a:r>
              <a:rPr lang="sv-SE" sz="1100" b="1" dirty="0"/>
              <a:t>1) El. </a:t>
            </a:r>
            <a:r>
              <a:rPr lang="sv-SE" sz="1100" dirty="0"/>
              <a:t>Exempel på artiklar som ingår i denna produktgrupp är batteri, belysning och elsladd.</a:t>
            </a:r>
          </a:p>
          <a:p>
            <a:r>
              <a:rPr lang="sv-SE" sz="1100" b="1" dirty="0"/>
              <a:t>2</a:t>
            </a:r>
            <a:r>
              <a:rPr lang="sv-SE" sz="1100" b="1" dirty="0" smtClean="0"/>
              <a:t>) Fastighet. </a:t>
            </a:r>
            <a:r>
              <a:rPr lang="sv-SE" sz="1100" dirty="0" smtClean="0"/>
              <a:t>Exempel </a:t>
            </a:r>
            <a:r>
              <a:rPr lang="sv-SE" sz="1100" dirty="0"/>
              <a:t>på artiklar som ingår i denna produktgrupp är </a:t>
            </a:r>
            <a:r>
              <a:rPr lang="sv-SE" sz="1100" dirty="0" err="1"/>
              <a:t>hyllplan</a:t>
            </a:r>
            <a:r>
              <a:rPr lang="sv-SE" sz="1100" dirty="0"/>
              <a:t>, termometer och</a:t>
            </a:r>
          </a:p>
          <a:p>
            <a:r>
              <a:rPr lang="sv-SE" sz="1100" dirty="0"/>
              <a:t>väggskena.</a:t>
            </a:r>
          </a:p>
          <a:p>
            <a:r>
              <a:rPr lang="sv-SE" sz="1100" b="1" dirty="0"/>
              <a:t>3) Fästteknik. </a:t>
            </a:r>
            <a:r>
              <a:rPr lang="sv-SE" sz="1100" dirty="0"/>
              <a:t>Exempel på artiklar som ingår i denna produktgrupp är bricka, slangklämma och skruv.</a:t>
            </a:r>
          </a:p>
          <a:p>
            <a:r>
              <a:rPr lang="sv-SE" sz="1100" b="1" dirty="0"/>
              <a:t>4) Förbrukning. </a:t>
            </a:r>
            <a:r>
              <a:rPr lang="sv-SE" sz="1100" dirty="0"/>
              <a:t>Exempel på artiklar som ingår i denna produktgrupp är elementpensel, sopsäck och</a:t>
            </a:r>
          </a:p>
          <a:p>
            <a:r>
              <a:rPr lang="sv-SE" sz="1100" dirty="0"/>
              <a:t>toalettpapper.</a:t>
            </a:r>
          </a:p>
          <a:p>
            <a:r>
              <a:rPr lang="sv-SE" sz="1100" b="1" dirty="0"/>
              <a:t>5) Förnödenhet.</a:t>
            </a:r>
            <a:r>
              <a:rPr lang="sv-SE" sz="1100" dirty="0"/>
              <a:t> Exempel på artiklar som ingår i denna produktgrupp är avfallspåse, tejp och</a:t>
            </a:r>
          </a:p>
          <a:p>
            <a:r>
              <a:rPr lang="sv-SE" sz="1100" dirty="0"/>
              <a:t>golvskydd.</a:t>
            </a:r>
          </a:p>
          <a:p>
            <a:r>
              <a:rPr lang="sv-SE" sz="1100" b="1" dirty="0"/>
              <a:t>6) Kem. </a:t>
            </a:r>
            <a:r>
              <a:rPr lang="sv-SE" sz="1100" dirty="0"/>
              <a:t>Exempel på artiklar som ingår i denna produktgrupp är handdesinfektion, smörjmedel och</a:t>
            </a:r>
          </a:p>
          <a:p>
            <a:r>
              <a:rPr lang="sv-SE" sz="1100" dirty="0"/>
              <a:t>universalolja.</a:t>
            </a:r>
          </a:p>
          <a:p>
            <a:r>
              <a:rPr lang="sv-SE" sz="1100" b="1" dirty="0"/>
              <a:t>7) Lyft. </a:t>
            </a:r>
            <a:r>
              <a:rPr lang="sv-SE" sz="1100" dirty="0"/>
              <a:t>Exempel på artiklar som ingår i denna produktgrupp är rundsling, rundslingkrok och spännband.</a:t>
            </a:r>
          </a:p>
          <a:p>
            <a:r>
              <a:rPr lang="sv-SE" sz="1100" b="1" dirty="0"/>
              <a:t>8) Lyftteknik. </a:t>
            </a:r>
            <a:r>
              <a:rPr lang="sv-SE" sz="1100" dirty="0"/>
              <a:t>Exempel på artiklar som ingår i denna produktgrupp är bärsele.</a:t>
            </a:r>
          </a:p>
          <a:p>
            <a:r>
              <a:rPr lang="sv-SE" sz="1100" b="1" dirty="0"/>
              <a:t>9) Lås. </a:t>
            </a:r>
            <a:r>
              <a:rPr lang="sv-SE" sz="1100" dirty="0"/>
              <a:t>Exempel på artiklar som ingår i denna produktgrupp är hänglås och nyckelkedja.</a:t>
            </a:r>
          </a:p>
          <a:p>
            <a:r>
              <a:rPr lang="sv-SE" sz="1100" b="1" dirty="0"/>
              <a:t>10) Märk.</a:t>
            </a:r>
            <a:r>
              <a:rPr lang="sv-SE" sz="1100" dirty="0"/>
              <a:t> Exempel på artiklar som ingår i denna produktgrupp är märkpenna.</a:t>
            </a:r>
          </a:p>
          <a:p>
            <a:r>
              <a:rPr lang="sv-SE" sz="1100" b="1" dirty="0"/>
              <a:t>11) Mät. </a:t>
            </a:r>
            <a:r>
              <a:rPr lang="sv-SE" sz="1100" dirty="0"/>
              <a:t>Exempel på artiklar som ingår i denna produktgrupp är meterstock, måttband och vattenpass.</a:t>
            </a:r>
          </a:p>
          <a:p>
            <a:r>
              <a:rPr lang="sv-SE" sz="1100" b="1" dirty="0"/>
              <a:t>12) Redskap. </a:t>
            </a:r>
            <a:r>
              <a:rPr lang="sv-SE" sz="1100" dirty="0"/>
              <a:t>Exempel på artiklar som ingår i denna produktgrupp är blåslampa, högtryckstvätt och</a:t>
            </a:r>
          </a:p>
          <a:p>
            <a:r>
              <a:rPr lang="sv-SE" sz="1100" dirty="0"/>
              <a:t>stege.</a:t>
            </a:r>
          </a:p>
          <a:p>
            <a:endParaRPr lang="sv-SE" sz="4400" dirty="0"/>
          </a:p>
        </p:txBody>
      </p:sp>
    </p:spTree>
    <p:extLst>
      <p:ext uri="{BB962C8B-B14F-4D97-AF65-F5344CB8AC3E}">
        <p14:creationId xmlns:p14="http://schemas.microsoft.com/office/powerpoint/2010/main" val="67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Omfattning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3980" y="1124744"/>
            <a:ext cx="7962475" cy="5472607"/>
          </a:xfrm>
        </p:spPr>
        <p:txBody>
          <a:bodyPr>
            <a:normAutofit/>
          </a:bodyPr>
          <a:lstStyle/>
          <a:p>
            <a:r>
              <a:rPr lang="sv-SE" sz="1100" b="1" dirty="0" smtClean="0"/>
              <a:t>13</a:t>
            </a:r>
            <a:r>
              <a:rPr lang="sv-SE" sz="1100" b="1" dirty="0"/>
              <a:t>) Rengöring. </a:t>
            </a:r>
            <a:r>
              <a:rPr lang="sv-SE" sz="1100" dirty="0"/>
              <a:t>Exempel på artiklar som ingår i denna produktgrupp är dammsugare, dammsugarpåse</a:t>
            </a:r>
          </a:p>
          <a:p>
            <a:r>
              <a:rPr lang="sv-SE" sz="1100" dirty="0"/>
              <a:t>och duschspruta.</a:t>
            </a:r>
          </a:p>
          <a:p>
            <a:r>
              <a:rPr lang="sv-SE" sz="1100" b="1" dirty="0"/>
              <a:t>14) Sanitet. </a:t>
            </a:r>
            <a:r>
              <a:rPr lang="sv-SE" sz="1100" dirty="0"/>
              <a:t>Exempel på artiklar som ingår i denna produktgrupp är duschdraperi, duschslang och</a:t>
            </a:r>
          </a:p>
          <a:p>
            <a:r>
              <a:rPr lang="sv-SE" sz="1100" dirty="0"/>
              <a:t>duschstång.</a:t>
            </a:r>
          </a:p>
          <a:p>
            <a:r>
              <a:rPr lang="sv-SE" sz="1100" b="1" dirty="0"/>
              <a:t>15) Skyddsutrustning. </a:t>
            </a:r>
            <a:r>
              <a:rPr lang="sv-SE" sz="1100" dirty="0"/>
              <a:t>Exempel på artiklar som ingår i denna produktgrupp är brandsläckare,</a:t>
            </a:r>
          </a:p>
          <a:p>
            <a:r>
              <a:rPr lang="sv-SE" sz="1100" dirty="0"/>
              <a:t>halvmask och hörselkåpor.</a:t>
            </a:r>
          </a:p>
          <a:p>
            <a:r>
              <a:rPr lang="sv-SE" sz="1100" b="1" dirty="0"/>
              <a:t>16) Svets. </a:t>
            </a:r>
            <a:r>
              <a:rPr lang="sv-SE" sz="1100" dirty="0"/>
              <a:t>Exempel på artiklar som ingår i denna produktgrupp är brännartång, svetselektrod och svets.</a:t>
            </a:r>
          </a:p>
          <a:p>
            <a:r>
              <a:rPr lang="sv-SE" sz="1100" b="1" dirty="0"/>
              <a:t>17) Tillbehör verktyg. </a:t>
            </a:r>
            <a:r>
              <a:rPr lang="sv-SE" sz="1100" dirty="0"/>
              <a:t>Exempel på artiklar som ingår i denna produktgrupp är kapskiva, lastsurrning</a:t>
            </a:r>
          </a:p>
          <a:p>
            <a:r>
              <a:rPr lang="sv-SE" sz="1100" dirty="0"/>
              <a:t>och verktygsväska.</a:t>
            </a:r>
          </a:p>
          <a:p>
            <a:r>
              <a:rPr lang="sv-SE" sz="1100" b="1" dirty="0"/>
              <a:t>18) Verkstad. </a:t>
            </a:r>
            <a:r>
              <a:rPr lang="sv-SE" sz="1100" dirty="0"/>
              <a:t>Exempel på artiklar som ingår i denna produktgrupp är </a:t>
            </a:r>
            <a:r>
              <a:rPr lang="sv-SE" sz="1100" dirty="0" err="1"/>
              <a:t>fatpall</a:t>
            </a:r>
            <a:r>
              <a:rPr lang="sv-SE" sz="1100" dirty="0"/>
              <a:t>.</a:t>
            </a:r>
          </a:p>
          <a:p>
            <a:r>
              <a:rPr lang="sv-SE" sz="1100" b="1" dirty="0"/>
              <a:t>19) Verktyg. </a:t>
            </a:r>
            <a:r>
              <a:rPr lang="sv-SE" sz="1100" dirty="0"/>
              <a:t>Exempel på artiklar som ingår i denna produktgrupp är avrundningsfräs, </a:t>
            </a:r>
            <a:r>
              <a:rPr lang="sv-SE" sz="1100" dirty="0" err="1"/>
              <a:t>bitssats</a:t>
            </a:r>
            <a:r>
              <a:rPr lang="sv-SE" sz="1100" dirty="0"/>
              <a:t> och borr.</a:t>
            </a:r>
          </a:p>
          <a:p>
            <a:r>
              <a:rPr lang="sv-SE" sz="1100" b="1" dirty="0"/>
              <a:t>20) Övrigt. </a:t>
            </a:r>
            <a:r>
              <a:rPr lang="sv-SE" sz="1100" dirty="0"/>
              <a:t>Exempel på artikel som ingår i denna produktgrupp är gran i plast.</a:t>
            </a:r>
          </a:p>
        </p:txBody>
      </p:sp>
    </p:spTree>
    <p:extLst>
      <p:ext uri="{BB962C8B-B14F-4D97-AF65-F5344CB8AC3E}">
        <p14:creationId xmlns:p14="http://schemas.microsoft.com/office/powerpoint/2010/main" val="205014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Upphandlingen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sv-SE" sz="2400" dirty="0" smtClean="0"/>
              <a:t>Öppet förfarande</a:t>
            </a:r>
            <a:endParaRPr lang="sv-SE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2400" dirty="0" smtClean="0"/>
              <a:t>Upphandlingen var indelad i två avtalsområden:</a:t>
            </a:r>
          </a:p>
          <a:p>
            <a:pPr marL="254000" lvl="1" indent="0">
              <a:buNone/>
            </a:pPr>
            <a:r>
              <a:rPr lang="sv-SE" sz="2400" dirty="0" smtClean="0"/>
              <a:t>	1. </a:t>
            </a:r>
            <a:r>
              <a:rPr lang="sv-SE" sz="2400" dirty="0"/>
              <a:t>E-handel och </a:t>
            </a:r>
            <a:r>
              <a:rPr lang="sv-SE" sz="2400" dirty="0" smtClean="0"/>
              <a:t>webbutik</a:t>
            </a:r>
          </a:p>
          <a:p>
            <a:pPr marL="254000" lvl="1" indent="0">
              <a:buNone/>
            </a:pPr>
            <a:r>
              <a:rPr lang="sv-SE" sz="2400" dirty="0"/>
              <a:t>	</a:t>
            </a:r>
            <a:r>
              <a:rPr lang="sv-SE" sz="2400" dirty="0" smtClean="0"/>
              <a:t>2. </a:t>
            </a:r>
            <a:r>
              <a:rPr lang="sv-SE" sz="2400" dirty="0"/>
              <a:t>Fysisk </a:t>
            </a:r>
            <a:r>
              <a:rPr lang="sv-SE" sz="2400" dirty="0" smtClean="0"/>
              <a:t>butik</a:t>
            </a:r>
            <a:r>
              <a:rPr lang="sv-SE" sz="2400" dirty="0"/>
              <a:t> </a:t>
            </a:r>
            <a:r>
              <a:rPr lang="sv-SE" sz="2400" dirty="0" smtClean="0"/>
              <a:t>290 geografiska områden</a:t>
            </a:r>
          </a:p>
        </p:txBody>
      </p:sp>
    </p:spTree>
    <p:extLst>
      <p:ext uri="{BB962C8B-B14F-4D97-AF65-F5344CB8AC3E}">
        <p14:creationId xmlns:p14="http://schemas.microsoft.com/office/powerpoint/2010/main" val="376767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Ramavtalsleverantör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Anbudsområde 1 E-handel och webbutik är Ahlsell Sverige AB.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Anbudsområde 2 Fysisk butik – se bilaga ”Sammanställning fysisk butik”. Upp till tre butiker har antagits per kommun. För regionerna gäller att beställare får handla i fysisk butik i den kommun där de har sin verksamhet, så t.ex. Södertälje sjukhus får handla enligt den rangordning som gäller för Södertälje kommun.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481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Här hittar du information om ramavtalet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6156176" y="3429000"/>
            <a:ext cx="17780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000000"/>
                </a:solidFill>
              </a:rPr>
              <a:t>På ramavtalets </a:t>
            </a:r>
            <a:r>
              <a:rPr lang="sv-SE" b="1" dirty="0" smtClean="0">
                <a:solidFill>
                  <a:srgbClr val="000000"/>
                </a:solidFill>
              </a:rPr>
              <a:t/>
            </a:r>
            <a:br>
              <a:rPr lang="sv-SE" b="1" dirty="0" smtClean="0">
                <a:solidFill>
                  <a:srgbClr val="000000"/>
                </a:solidFill>
              </a:rPr>
            </a:br>
            <a:r>
              <a:rPr lang="sv-SE" b="1" dirty="0" smtClean="0">
                <a:solidFill>
                  <a:srgbClr val="000000"/>
                </a:solidFill>
              </a:rPr>
              <a:t>hemsida finns </a:t>
            </a:r>
            <a:br>
              <a:rPr lang="sv-SE" b="1" dirty="0" smtClean="0">
                <a:solidFill>
                  <a:srgbClr val="000000"/>
                </a:solidFill>
              </a:rPr>
            </a:br>
            <a:r>
              <a:rPr lang="sv-SE" b="1" dirty="0" smtClean="0">
                <a:solidFill>
                  <a:srgbClr val="000000"/>
                </a:solidFill>
              </a:rPr>
              <a:t>Vägledning </a:t>
            </a:r>
            <a:r>
              <a:rPr lang="sv-SE" b="1" dirty="0">
                <a:solidFill>
                  <a:srgbClr val="000000"/>
                </a:solidFill>
              </a:rPr>
              <a:t>och </a:t>
            </a:r>
            <a:r>
              <a:rPr lang="sv-SE" b="1" dirty="0" smtClean="0">
                <a:solidFill>
                  <a:srgbClr val="000000"/>
                </a:solidFill>
              </a:rPr>
              <a:t/>
            </a:r>
            <a:br>
              <a:rPr lang="sv-SE" b="1" dirty="0" smtClean="0">
                <a:solidFill>
                  <a:srgbClr val="000000"/>
                </a:solidFill>
              </a:rPr>
            </a:br>
            <a:r>
              <a:rPr lang="sv-SE" b="1" dirty="0" smtClean="0">
                <a:solidFill>
                  <a:srgbClr val="000000"/>
                </a:solidFill>
              </a:rPr>
              <a:t>Avropsstöd</a:t>
            </a:r>
            <a:r>
              <a:rPr lang="sv-SE" b="1" dirty="0">
                <a:solidFill>
                  <a:srgbClr val="000000"/>
                </a:solidFill>
              </a:rPr>
              <a:t>.</a:t>
            </a:r>
          </a:p>
          <a:p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6156176" y="2204864"/>
            <a:ext cx="24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u="sng" dirty="0" smtClean="0"/>
              <a:t>www.sklkommentus.se</a:t>
            </a:r>
            <a:endParaRPr lang="sv-SE" u="sng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/>
          <a:srcRect l="17319" t="8702" r="20469" b="7570"/>
          <a:stretch/>
        </p:blipFill>
        <p:spPr>
          <a:xfrm>
            <a:off x="746428" y="1330551"/>
            <a:ext cx="5188782" cy="39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2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Innan första beställningen…..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6762" y="1268760"/>
            <a:ext cx="7740492" cy="48006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sz="3200" dirty="0"/>
              <a:t>Vem kan avropa?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sv-SE" sz="2200" dirty="0"/>
              <a:t>För att vara avropsberättigad på de ramavtal som vi har upphandlat måste myndigheten ha bekräftat sitt intresse att beställa från ramavtalet. De som får beställa från ramavtalet finns i </a:t>
            </a:r>
            <a:r>
              <a:rPr lang="sv-SE" sz="2200" dirty="0" smtClean="0"/>
              <a:t>bilagan ”Avropsberättigade </a:t>
            </a:r>
            <a:r>
              <a:rPr lang="sv-SE" sz="2200" dirty="0"/>
              <a:t>parter” till ramavtalet</a:t>
            </a:r>
            <a:r>
              <a:rPr lang="sv-SE" sz="2200" dirty="0" smtClean="0"/>
              <a:t>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sv-SE" sz="2200" dirty="0" smtClean="0"/>
              <a:t>Upphandlingschef</a:t>
            </a:r>
            <a:r>
              <a:rPr lang="sv-SE" sz="2200" dirty="0"/>
              <a:t>, eller annan </a:t>
            </a:r>
            <a:r>
              <a:rPr lang="sv-SE" sz="2200" dirty="0" smtClean="0"/>
              <a:t>ansvarig, </a:t>
            </a:r>
            <a:r>
              <a:rPr lang="sv-SE" sz="2200" dirty="0"/>
              <a:t>måste </a:t>
            </a:r>
            <a:r>
              <a:rPr lang="sv-SE" sz="2200" dirty="0" smtClean="0"/>
              <a:t>först göra en avropsanmälan på ramavtalet på vår hemsida. I samband med avropsanmälan godkänns också SKI:s </a:t>
            </a:r>
            <a:r>
              <a:rPr lang="sv-SE" sz="2200" dirty="0"/>
              <a:t>allmänna </a:t>
            </a:r>
            <a:r>
              <a:rPr lang="sv-SE" sz="2200" dirty="0" smtClean="0"/>
              <a:t>villkor </a:t>
            </a:r>
            <a:r>
              <a:rPr lang="sv-SE" sz="2200" dirty="0"/>
              <a:t>(för mer information läs </a:t>
            </a:r>
            <a:r>
              <a:rPr lang="sv-SE" sz="2200" dirty="0" smtClean="0"/>
              <a:t>SKI:s </a:t>
            </a:r>
            <a:r>
              <a:rPr lang="sv-SE" sz="2200" dirty="0"/>
              <a:t>allmänna </a:t>
            </a:r>
            <a:r>
              <a:rPr lang="sv-SE" sz="2200" dirty="0" smtClean="0"/>
              <a:t>villkor på hemsidan).</a:t>
            </a:r>
            <a:endParaRPr lang="sv-SE" sz="22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sv-SE" sz="2200" dirty="0" smtClean="0"/>
              <a:t>Beställare kan sedan kontakta respektive ramavtalsleverantörs kundtjänst för beställning av produkt (läs mer under ”Avropsvägledning” i avropsstödet). </a:t>
            </a:r>
          </a:p>
          <a:p>
            <a:pPr marL="0" indent="0">
              <a:buNone/>
            </a:pP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00411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smtClean="0"/>
              <a:t/>
            </a:r>
            <a:br>
              <a:rPr lang="sv-SE" b="1" dirty="0" smtClean="0"/>
            </a:br>
            <a:r>
              <a:rPr lang="sv-SE" b="1" dirty="0" smtClean="0"/>
              <a:t>SÅ </a:t>
            </a:r>
            <a:r>
              <a:rPr lang="sv-SE" b="1" dirty="0"/>
              <a:t>BESTÄLLER DU GENOM </a:t>
            </a:r>
            <a:r>
              <a:rPr lang="sv-SE" b="1" dirty="0" smtClean="0"/>
              <a:t>RANGORDNING</a:t>
            </a:r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dirty="0" smtClean="0"/>
              <a:t>1</a:t>
            </a:r>
            <a:r>
              <a:rPr lang="sv-SE" dirty="0"/>
              <a:t>. Börja med att specificera dina behov och krav på det du ska köpa från ramavtalet</a:t>
            </a:r>
            <a:r>
              <a:rPr lang="sv-SE" dirty="0" smtClean="0"/>
              <a:t>.</a:t>
            </a:r>
            <a:endParaRPr lang="sv-SE" dirty="0"/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2. Använd ramavtalets stöddokument som vägledning vid ditt avrop. Rangordningen kan vara uppdelad på geografiskt område, delområde eller båda två. Säkerställ att du vet vad som gäller för just detta avtal</a:t>
            </a:r>
            <a:r>
              <a:rPr lang="sv-SE" dirty="0" smtClean="0"/>
              <a:t>.</a:t>
            </a:r>
            <a:endParaRPr lang="sv-SE" dirty="0"/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3. Ramavtalsleverantörerna är listade i ordningen 1, </a:t>
            </a:r>
            <a:r>
              <a:rPr lang="sv-SE" dirty="0" smtClean="0"/>
              <a:t>2</a:t>
            </a:r>
            <a:r>
              <a:rPr lang="sv-SE" dirty="0"/>
              <a:t> </a:t>
            </a:r>
            <a:r>
              <a:rPr lang="sv-SE" dirty="0" smtClean="0"/>
              <a:t>och 3, </a:t>
            </a:r>
            <a:r>
              <a:rPr lang="sv-SE" dirty="0"/>
              <a:t>se gällande </a:t>
            </a:r>
            <a:r>
              <a:rPr lang="sv-SE" dirty="0" smtClean="0"/>
              <a:t>ordning </a:t>
            </a:r>
            <a:r>
              <a:rPr lang="sv-SE" dirty="0"/>
              <a:t>bland stöddokumenten. Du kontaktar alltid den leverantör som står som rangordnad etta först. På ramavtalssidan hittar du kontaktuppgifter både till den som tar emot löpande beställningar och avtalsansvarig</a:t>
            </a:r>
            <a:r>
              <a:rPr lang="sv-SE" dirty="0" smtClean="0"/>
              <a:t>.</a:t>
            </a:r>
            <a:endParaRPr lang="sv-SE" dirty="0"/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4. Notera att flera ramavtal bara har en leverantör antagen per geografiskt område, delområde eller båda. Om så är fallet, bortse från punkt 3 och 5</a:t>
            </a:r>
            <a:r>
              <a:rPr lang="sv-SE" dirty="0" smtClean="0"/>
              <a:t>.</a:t>
            </a:r>
            <a:endParaRPr lang="sv-SE" dirty="0"/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5. Gå vidare i rangordningen vid behov. Återkopplar inte rangordnad etta inom tiden som är uppgiven i ramavtalet får du gå vidare i rangordningen. Det gäller också om leverantören ger svaret att man inte kan leverera enligt avtalsvillkoren</a:t>
            </a:r>
            <a:r>
              <a:rPr lang="sv-SE" dirty="0" smtClean="0"/>
              <a:t>.</a:t>
            </a:r>
            <a:endParaRPr lang="sv-SE" dirty="0"/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6. Därefter tecknar du kontrakt med den som står som avtalsansvarig hos </a:t>
            </a:r>
            <a:r>
              <a:rPr lang="sv-SE" dirty="0" smtClean="0"/>
              <a:t>ramavtalsleverantören. </a:t>
            </a:r>
            <a:r>
              <a:rPr lang="sv-SE" dirty="0"/>
              <a:t>K</a:t>
            </a:r>
            <a:r>
              <a:rPr lang="sv-SE" dirty="0" smtClean="0"/>
              <a:t>ontraktet </a:t>
            </a:r>
            <a:r>
              <a:rPr lang="sv-SE" dirty="0"/>
              <a:t>ska alltid följa ramavtalet.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55028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MENUOPEN" val="True"/>
</p:tagLst>
</file>

<file path=ppt/theme/theme1.xml><?xml version="1.0" encoding="utf-8"?>
<a:theme xmlns:a="http://schemas.openxmlformats.org/drawingml/2006/main" name="SKL Kommentus Inköpscentralen">
  <a:themeElements>
    <a:clrScheme name="SKL Kommentus Inköpscentral">
      <a:dk1>
        <a:sysClr val="windowText" lastClr="000000"/>
      </a:dk1>
      <a:lt1>
        <a:sysClr val="window" lastClr="FFFFFF"/>
      </a:lt1>
      <a:dk2>
        <a:srgbClr val="143F90"/>
      </a:dk2>
      <a:lt2>
        <a:srgbClr val="EEECE1"/>
      </a:lt2>
      <a:accent1>
        <a:srgbClr val="669AD2"/>
      </a:accent1>
      <a:accent2>
        <a:srgbClr val="143F90"/>
      </a:accent2>
      <a:accent3>
        <a:srgbClr val="6D8D9F"/>
      </a:accent3>
      <a:accent4>
        <a:srgbClr val="D21E1E"/>
      </a:accent4>
      <a:accent5>
        <a:srgbClr val="FFBE0A"/>
      </a:accent5>
      <a:accent6>
        <a:srgbClr val="E6460A"/>
      </a:accent6>
      <a:hlink>
        <a:srgbClr val="0000FF"/>
      </a:hlink>
      <a:folHlink>
        <a:srgbClr val="800080"/>
      </a:folHlink>
    </a:clrScheme>
    <a:fontScheme name="SKL Kommentus Mediatjänster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L Kommentus Inköpscentral.potx" id="{6C8A8FF4-F3A3-496C-865C-1DEA3C229A1F}" vid="{52682ED4-156A-4B9B-A40E-3D115DFB85A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SKL Kommentus Inköpscentral</Template>
  <TotalTime>415</TotalTime>
  <Words>1057</Words>
  <Application>Microsoft Office PowerPoint</Application>
  <PresentationFormat>Bildspel på skärmen (4:3)</PresentationFormat>
  <Paragraphs>93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Arial</vt:lpstr>
      <vt:lpstr>Corbel</vt:lpstr>
      <vt:lpstr>Wingdings</vt:lpstr>
      <vt:lpstr>SKL Kommentus Inköpscentralen</vt:lpstr>
      <vt:lpstr>PowerPoint-presentation</vt:lpstr>
      <vt:lpstr>Syfte och mål</vt:lpstr>
      <vt:lpstr>Omfattning</vt:lpstr>
      <vt:lpstr>Omfattning</vt:lpstr>
      <vt:lpstr>Upphandlingen</vt:lpstr>
      <vt:lpstr>Ramavtalsleverantör</vt:lpstr>
      <vt:lpstr>Här hittar du information om ramavtalet</vt:lpstr>
      <vt:lpstr>Innan första beställningen…..</vt:lpstr>
      <vt:lpstr> SÅ BESTÄLLER DU GENOM RANGORDNING </vt:lpstr>
      <vt:lpstr> PRISER OCH LEVERANSTIDER </vt:lpstr>
      <vt:lpstr> ÖVRIGA TJÄNSTER - KONSIGNATIONSLAGER </vt:lpstr>
      <vt:lpstr>Ramavtalsnytta för beställare</vt:lpstr>
      <vt:lpstr>Kontakt</vt:lpstr>
    </vt:vector>
  </TitlesOfParts>
  <Company>SKL Kommentus Inköpscentral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Ramavtalet i korthet - eldningsprodukter och drivmedel i bulk 2015</dc:title>
  <dc:subject>Ramavtalet i korthet - eldningsprodukter och drivmedel i bulk 2015</dc:subject>
  <dc:creator>SKL Kommentus Inköpscentral</dc:creator>
  <cp:lastModifiedBy>Viktorsson Pernilla</cp:lastModifiedBy>
  <cp:revision>35</cp:revision>
  <dcterms:created xsi:type="dcterms:W3CDTF">2015-10-06T13:33:00Z</dcterms:created>
  <dcterms:modified xsi:type="dcterms:W3CDTF">2020-02-18T09:07:43Z</dcterms:modified>
</cp:coreProperties>
</file>