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686" r:id="rId2"/>
  </p:sldIdLst>
  <p:sldSz cx="9144000" cy="6858000" type="screen4x3"/>
  <p:notesSz cx="6797675" cy="9928225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vsnitt" id="{77F0A484-61E9-624E-A05A-92E0CDB1CDB9}">
          <p14:sldIdLst>
            <p14:sldId id="68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3F21"/>
    <a:srgbClr val="517DB1"/>
    <a:srgbClr val="94C55D"/>
    <a:srgbClr val="1B9A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26" autoAdjust="0"/>
    <p:restoredTop sz="95000" autoAdjust="0"/>
  </p:normalViewPr>
  <p:slideViewPr>
    <p:cSldViewPr>
      <p:cViewPr varScale="1">
        <p:scale>
          <a:sx n="114" d="100"/>
          <a:sy n="114" d="100"/>
        </p:scale>
        <p:origin x="181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355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6FE1B7-C1FD-4AD5-8A3F-C8093FB17CC3}" type="datetimeFigureOut">
              <a:rPr lang="sv-SE" smtClean="0"/>
              <a:t>2022-03-28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2743F5-83AE-4B76-A1B4-C38F85E341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00078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BAB39-42BF-2048-8B6C-C74DD75465BB}" type="datetimeFigureOut">
              <a:rPr lang="sv-SE" smtClean="0"/>
              <a:t>2022-03-28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DEE2C4-5080-9E4F-8A4C-F990423F35B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3748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0" y="1076803"/>
            <a:ext cx="54000" cy="525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96433" y="1822069"/>
            <a:ext cx="7745818" cy="953029"/>
          </a:xfrm>
        </p:spPr>
        <p:txBody>
          <a:bodyPr lIns="0">
            <a:noAutofit/>
          </a:bodyPr>
          <a:lstStyle>
            <a:lvl1pPr>
              <a:defRPr sz="48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713985" y="2858723"/>
            <a:ext cx="7728266" cy="1752600"/>
          </a:xfrm>
        </p:spPr>
        <p:txBody>
          <a:bodyPr/>
          <a:lstStyle>
            <a:lvl1pPr marL="0" indent="0" algn="l">
              <a:buNone/>
              <a:defRPr i="1">
                <a:solidFill>
                  <a:srgbClr val="829CA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sv-SE" dirty="0"/>
          </a:p>
        </p:txBody>
      </p:sp>
      <p:pic>
        <p:nvPicPr>
          <p:cNvPr id="23" name="Bildobjekt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476" y="6519307"/>
            <a:ext cx="1152000" cy="14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031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-10633" y="6323492"/>
            <a:ext cx="9165266" cy="555773"/>
          </a:xfrm>
          <a:prstGeom prst="rect">
            <a:avLst/>
          </a:prstGeom>
          <a:solidFill>
            <a:srgbClr val="C6D3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476" y="6515819"/>
            <a:ext cx="1152000" cy="144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127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 userDrawn="1"/>
        </p:nvSpPr>
        <p:spPr>
          <a:xfrm>
            <a:off x="0" y="1076804"/>
            <a:ext cx="9144000" cy="5249567"/>
          </a:xfrm>
          <a:prstGeom prst="rect">
            <a:avLst/>
          </a:prstGeom>
          <a:solidFill>
            <a:srgbClr val="C6D3DA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5" name="Rektangel 4"/>
          <p:cNvSpPr/>
          <p:nvPr userDrawn="1"/>
        </p:nvSpPr>
        <p:spPr>
          <a:xfrm>
            <a:off x="0" y="6323492"/>
            <a:ext cx="9144000" cy="555773"/>
          </a:xfrm>
          <a:prstGeom prst="rect">
            <a:avLst/>
          </a:prstGeom>
          <a:solidFill>
            <a:srgbClr val="C6D3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6" name="Rektangel 5"/>
          <p:cNvSpPr/>
          <p:nvPr userDrawn="1"/>
        </p:nvSpPr>
        <p:spPr>
          <a:xfrm>
            <a:off x="698350" y="231244"/>
            <a:ext cx="54000" cy="648000"/>
          </a:xfrm>
          <a:prstGeom prst="rect">
            <a:avLst/>
          </a:prstGeom>
          <a:solidFill>
            <a:srgbClr val="1B9A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476" y="6515819"/>
            <a:ext cx="1152000" cy="144721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8" name="Rektangel 7">
            <a:hlinkClick r:id="" action="ppaction://hlinkshowjump?jump=firstslide"/>
          </p:cNvPr>
          <p:cNvSpPr/>
          <p:nvPr userDrawn="1"/>
        </p:nvSpPr>
        <p:spPr>
          <a:xfrm>
            <a:off x="539552" y="6339202"/>
            <a:ext cx="1512168" cy="540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pic>
        <p:nvPicPr>
          <p:cNvPr id="10" name="Bildobjekt 9" descr="ac-logo_red_cmyk.tif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2293" y="6436402"/>
            <a:ext cx="593470" cy="297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7840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2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 userDrawn="1"/>
        </p:nvSpPr>
        <p:spPr>
          <a:xfrm>
            <a:off x="0" y="1076804"/>
            <a:ext cx="9144000" cy="5249567"/>
          </a:xfrm>
          <a:prstGeom prst="rect">
            <a:avLst/>
          </a:prstGeom>
          <a:solidFill>
            <a:srgbClr val="C6D3DA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5" name="Rektangel 4"/>
          <p:cNvSpPr/>
          <p:nvPr userDrawn="1"/>
        </p:nvSpPr>
        <p:spPr>
          <a:xfrm>
            <a:off x="0" y="6323492"/>
            <a:ext cx="9144000" cy="555773"/>
          </a:xfrm>
          <a:prstGeom prst="rect">
            <a:avLst/>
          </a:prstGeom>
          <a:solidFill>
            <a:srgbClr val="C6D3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6" name="Rektangel 5"/>
          <p:cNvSpPr/>
          <p:nvPr userDrawn="1"/>
        </p:nvSpPr>
        <p:spPr>
          <a:xfrm>
            <a:off x="698350" y="231244"/>
            <a:ext cx="54000" cy="64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476" y="6515819"/>
            <a:ext cx="1152000" cy="144721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8" name="Rektangel 7">
            <a:hlinkClick r:id="" action="ppaction://hlinkshowjump?jump=firstslide"/>
          </p:cNvPr>
          <p:cNvSpPr/>
          <p:nvPr userDrawn="1"/>
        </p:nvSpPr>
        <p:spPr>
          <a:xfrm>
            <a:off x="539552" y="6339202"/>
            <a:ext cx="1512168" cy="540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7777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3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 userDrawn="1"/>
        </p:nvSpPr>
        <p:spPr>
          <a:xfrm>
            <a:off x="0" y="1076804"/>
            <a:ext cx="9144000" cy="5249567"/>
          </a:xfrm>
          <a:prstGeom prst="rect">
            <a:avLst/>
          </a:prstGeom>
          <a:solidFill>
            <a:srgbClr val="C6D3DA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5" name="Rektangel 4"/>
          <p:cNvSpPr/>
          <p:nvPr userDrawn="1"/>
        </p:nvSpPr>
        <p:spPr>
          <a:xfrm>
            <a:off x="0" y="6323492"/>
            <a:ext cx="9144000" cy="555773"/>
          </a:xfrm>
          <a:prstGeom prst="rect">
            <a:avLst/>
          </a:prstGeom>
          <a:solidFill>
            <a:srgbClr val="C6D3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6" name="Rektangel 5"/>
          <p:cNvSpPr/>
          <p:nvPr userDrawn="1"/>
        </p:nvSpPr>
        <p:spPr>
          <a:xfrm>
            <a:off x="698350" y="231244"/>
            <a:ext cx="54000" cy="648000"/>
          </a:xfrm>
          <a:prstGeom prst="rect">
            <a:avLst/>
          </a:prstGeom>
          <a:solidFill>
            <a:srgbClr val="517D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476" y="6515819"/>
            <a:ext cx="1152000" cy="144721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8" name="Rektangel 7">
            <a:hlinkClick r:id="" action="ppaction://hlinkshowjump?jump=firstslide"/>
          </p:cNvPr>
          <p:cNvSpPr/>
          <p:nvPr userDrawn="1"/>
        </p:nvSpPr>
        <p:spPr>
          <a:xfrm>
            <a:off x="539552" y="6339202"/>
            <a:ext cx="1512168" cy="540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6256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ack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/>
        </p:nvSpPr>
        <p:spPr>
          <a:xfrm>
            <a:off x="-10633" y="1076805"/>
            <a:ext cx="9154633" cy="5246687"/>
          </a:xfrm>
          <a:prstGeom prst="rect">
            <a:avLst/>
          </a:prstGeom>
          <a:solidFill>
            <a:srgbClr val="C6D3DA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8" name="textruta 7"/>
          <p:cNvSpPr txBox="1"/>
          <p:nvPr/>
        </p:nvSpPr>
        <p:spPr>
          <a:xfrm>
            <a:off x="611560" y="1586268"/>
            <a:ext cx="3672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800" dirty="0">
                <a:solidFill>
                  <a:srgbClr val="6D8D9F"/>
                </a:solidFill>
              </a:rPr>
              <a:t>Tack!</a:t>
            </a:r>
          </a:p>
        </p:txBody>
      </p:sp>
      <p:sp>
        <p:nvSpPr>
          <p:cNvPr id="9" name="textruta 8"/>
          <p:cNvSpPr txBox="1"/>
          <p:nvPr/>
        </p:nvSpPr>
        <p:spPr>
          <a:xfrm>
            <a:off x="623134" y="2319404"/>
            <a:ext cx="3384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solidFill>
                  <a:srgbClr val="D21E1E"/>
                </a:solidFill>
              </a:rPr>
              <a:t>www.sklkommentus.se</a:t>
            </a:r>
          </a:p>
        </p:txBody>
      </p:sp>
      <p:sp>
        <p:nvSpPr>
          <p:cNvPr id="11" name="Rektangel 10"/>
          <p:cNvSpPr/>
          <p:nvPr/>
        </p:nvSpPr>
        <p:spPr>
          <a:xfrm>
            <a:off x="-10633" y="1076803"/>
            <a:ext cx="54000" cy="525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pic>
        <p:nvPicPr>
          <p:cNvPr id="12" name="Bildobjekt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476" y="6519307"/>
            <a:ext cx="1152000" cy="14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899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ubrikbild SKL Kommen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H="1">
            <a:off x="0" y="1087437"/>
            <a:ext cx="9144000" cy="5240395"/>
          </a:xfrm>
          <a:prstGeom prst="rect">
            <a:avLst/>
          </a:prstGeom>
        </p:spPr>
      </p:pic>
      <p:sp>
        <p:nvSpPr>
          <p:cNvPr id="11" name="Rektangel 10"/>
          <p:cNvSpPr/>
          <p:nvPr/>
        </p:nvSpPr>
        <p:spPr>
          <a:xfrm>
            <a:off x="0" y="1083441"/>
            <a:ext cx="9144000" cy="5256000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0" y="1076803"/>
            <a:ext cx="54000" cy="525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713985" y="2858723"/>
            <a:ext cx="7728266" cy="1752600"/>
          </a:xfrm>
        </p:spPr>
        <p:txBody>
          <a:bodyPr/>
          <a:lstStyle>
            <a:lvl1pPr marL="0" indent="0" algn="l">
              <a:buNone/>
              <a:defRPr i="1">
                <a:solidFill>
                  <a:srgbClr val="829CA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sv-SE" dirty="0"/>
          </a:p>
        </p:txBody>
      </p:sp>
      <p:pic>
        <p:nvPicPr>
          <p:cNvPr id="23" name="Bildobjekt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476" y="6519307"/>
            <a:ext cx="1152000" cy="14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636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75616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ld och text">
    <p:bg>
      <p:bgPr>
        <a:solidFill>
          <a:srgbClr val="C6D3DA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-10633" y="6323492"/>
            <a:ext cx="9165266" cy="555773"/>
          </a:xfrm>
          <a:prstGeom prst="rect">
            <a:avLst/>
          </a:prstGeom>
          <a:solidFill>
            <a:srgbClr val="C6D3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3"/>
          </p:nvPr>
        </p:nvSpPr>
        <p:spPr>
          <a:xfrm>
            <a:off x="2244278" y="-10633"/>
            <a:ext cx="4680000" cy="252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Dra bilden till platshållaren eller klicka på ikonen för att lägga till den</a:t>
            </a:r>
            <a:endParaRPr lang="sv-SE" dirty="0"/>
          </a:p>
        </p:txBody>
      </p:sp>
      <p:sp>
        <p:nvSpPr>
          <p:cNvPr id="22" name="Platshållare för text 21"/>
          <p:cNvSpPr>
            <a:spLocks noGrp="1"/>
          </p:cNvSpPr>
          <p:nvPr>
            <p:ph type="body" sz="quarter" idx="14"/>
          </p:nvPr>
        </p:nvSpPr>
        <p:spPr>
          <a:xfrm>
            <a:off x="712788" y="2860675"/>
            <a:ext cx="7729463" cy="3242413"/>
          </a:xfrm>
        </p:spPr>
        <p:txBody>
          <a:bodyPr/>
          <a:lstStyle>
            <a:lvl2pPr marL="552450" indent="-244475">
              <a:defRPr/>
            </a:lvl2pPr>
            <a:lvl3pPr marL="812800" indent="-242888">
              <a:defRPr/>
            </a:lvl3pPr>
            <a:lvl4pPr marL="1068388" indent="-255588">
              <a:defRPr/>
            </a:lvl4pPr>
            <a:lvl5pPr marL="1314450" indent="-230188"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23" name="Bildobjekt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476" y="6515819"/>
            <a:ext cx="1152000" cy="144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156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1076805"/>
            <a:ext cx="9144000" cy="5246687"/>
          </a:xfrm>
          <a:prstGeom prst="rect">
            <a:avLst/>
          </a:prstGeom>
          <a:solidFill>
            <a:srgbClr val="C6D3DA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11680" y="1812925"/>
            <a:ext cx="7730571" cy="972805"/>
          </a:xfrm>
        </p:spPr>
        <p:txBody>
          <a:bodyPr lIns="0" anchor="t">
            <a:normAutofit/>
          </a:bodyPr>
          <a:lstStyle>
            <a:lvl1pPr algn="l">
              <a:defRPr sz="4800" b="0" i="1" cap="none" baseline="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11680" y="2871779"/>
            <a:ext cx="7730571" cy="1742751"/>
          </a:xfrm>
        </p:spPr>
        <p:txBody>
          <a:bodyPr anchor="t"/>
          <a:lstStyle>
            <a:lvl1pPr marL="0" indent="0">
              <a:buNone/>
              <a:defRPr sz="2000" i="1">
                <a:solidFill>
                  <a:srgbClr val="829CAA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Rektangel 9"/>
          <p:cNvSpPr/>
          <p:nvPr/>
        </p:nvSpPr>
        <p:spPr>
          <a:xfrm>
            <a:off x="0" y="1076803"/>
            <a:ext cx="54000" cy="525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pic>
        <p:nvPicPr>
          <p:cNvPr id="16" name="Bildobjekt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476" y="6519307"/>
            <a:ext cx="1152000" cy="14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261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701749" y="1306481"/>
            <a:ext cx="3753294" cy="4796607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88958" y="1306481"/>
            <a:ext cx="3753293" cy="4796607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67673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ld och faktaruta">
    <p:bg>
      <p:bgPr>
        <a:solidFill>
          <a:srgbClr val="C6D3DA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-10633" y="6323492"/>
            <a:ext cx="9165266" cy="555773"/>
          </a:xfrm>
          <a:prstGeom prst="rect">
            <a:avLst/>
          </a:prstGeom>
          <a:solidFill>
            <a:srgbClr val="C6D3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11" name="Platshållare för bild 10"/>
          <p:cNvSpPr>
            <a:spLocks noGrp="1"/>
          </p:cNvSpPr>
          <p:nvPr>
            <p:ph type="pic" sz="quarter" idx="13"/>
          </p:nvPr>
        </p:nvSpPr>
        <p:spPr>
          <a:xfrm>
            <a:off x="712787" y="-10633"/>
            <a:ext cx="3636000" cy="6333646"/>
          </a:xfrm>
        </p:spPr>
        <p:txBody>
          <a:bodyPr/>
          <a:lstStyle>
            <a:lvl1pPr marL="0" indent="0" algn="l">
              <a:buNone/>
              <a:defRPr/>
            </a:lvl1pPr>
          </a:lstStyle>
          <a:p>
            <a:r>
              <a:rPr lang="sv-SE"/>
              <a:t>Dra bilden till platshållaren eller klicka på ikonen för att lägga till den</a:t>
            </a:r>
            <a:endParaRPr lang="sv-SE" dirty="0"/>
          </a:p>
        </p:txBody>
      </p:sp>
      <p:sp>
        <p:nvSpPr>
          <p:cNvPr id="13" name="Rektangel 12"/>
          <p:cNvSpPr/>
          <p:nvPr/>
        </p:nvSpPr>
        <p:spPr>
          <a:xfrm>
            <a:off x="4572000" y="1076805"/>
            <a:ext cx="3852000" cy="33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18" name="Platshållare för text 17"/>
          <p:cNvSpPr>
            <a:spLocks noGrp="1"/>
          </p:cNvSpPr>
          <p:nvPr>
            <p:ph type="body" sz="quarter" idx="14"/>
          </p:nvPr>
        </p:nvSpPr>
        <p:spPr>
          <a:xfrm>
            <a:off x="4756803" y="1206814"/>
            <a:ext cx="3450851" cy="3021372"/>
          </a:xfrm>
        </p:spPr>
        <p:txBody>
          <a:bodyPr/>
          <a:lstStyle>
            <a:lvl1pPr marL="233363" indent="-233363">
              <a:spcBef>
                <a:spcPts val="200"/>
              </a:spcBef>
              <a:buClr>
                <a:schemeClr val="bg1"/>
              </a:buClr>
              <a:defRPr sz="1600">
                <a:solidFill>
                  <a:schemeClr val="bg1"/>
                </a:solidFill>
              </a:defRPr>
            </a:lvl1pPr>
            <a:lvl2pPr>
              <a:spcBef>
                <a:spcPts val="200"/>
              </a:spcBef>
              <a:buClr>
                <a:schemeClr val="bg1"/>
              </a:buClr>
              <a:defRPr sz="1400">
                <a:solidFill>
                  <a:schemeClr val="bg1"/>
                </a:solidFill>
              </a:defRPr>
            </a:lvl2pPr>
            <a:lvl3pPr>
              <a:spcBef>
                <a:spcPts val="200"/>
              </a:spcBef>
              <a:buClr>
                <a:schemeClr val="bg1"/>
              </a:buClr>
              <a:defRPr sz="1400">
                <a:solidFill>
                  <a:schemeClr val="bg1"/>
                </a:solidFill>
              </a:defRPr>
            </a:lvl3pPr>
            <a:lvl4pPr>
              <a:spcBef>
                <a:spcPts val="200"/>
              </a:spcBef>
              <a:buClr>
                <a:schemeClr val="bg1"/>
              </a:buClr>
              <a:defRPr sz="1400">
                <a:solidFill>
                  <a:schemeClr val="bg1"/>
                </a:solidFill>
              </a:defRPr>
            </a:lvl4pPr>
            <a:lvl5pPr>
              <a:spcBef>
                <a:spcPts val="200"/>
              </a:spcBef>
              <a:buClr>
                <a:schemeClr val="bg1"/>
              </a:buCl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20" name="Bildobjekt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476" y="6515819"/>
            <a:ext cx="1152000" cy="144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571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12392" y="178940"/>
            <a:ext cx="7729859" cy="76680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01748" y="1311820"/>
            <a:ext cx="3753294" cy="5382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 b="0">
                <a:solidFill>
                  <a:srgbClr val="6D8D9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701749" y="2199478"/>
            <a:ext cx="3753294" cy="3903610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98193" y="1311820"/>
            <a:ext cx="3744058" cy="54887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 b="0">
                <a:solidFill>
                  <a:srgbClr val="6D8D9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88959" y="2196141"/>
            <a:ext cx="3742660" cy="3906947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cxnSp>
        <p:nvCxnSpPr>
          <p:cNvPr id="19" name="Rak 18"/>
          <p:cNvCxnSpPr/>
          <p:nvPr/>
        </p:nvCxnSpPr>
        <p:spPr>
          <a:xfrm>
            <a:off x="712788" y="1909563"/>
            <a:ext cx="3747095" cy="0"/>
          </a:xfrm>
          <a:prstGeom prst="line">
            <a:avLst/>
          </a:prstGeom>
          <a:ln w="3175">
            <a:solidFill>
              <a:srgbClr val="6D8D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20"/>
          <p:cNvCxnSpPr/>
          <p:nvPr/>
        </p:nvCxnSpPr>
        <p:spPr>
          <a:xfrm>
            <a:off x="4699340" y="1913101"/>
            <a:ext cx="3747095" cy="0"/>
          </a:xfrm>
          <a:prstGeom prst="line">
            <a:avLst/>
          </a:prstGeom>
          <a:ln w="3175">
            <a:solidFill>
              <a:srgbClr val="6D8D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2770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-10633" y="6323492"/>
            <a:ext cx="9165266" cy="555773"/>
          </a:xfrm>
          <a:prstGeom prst="rect">
            <a:avLst/>
          </a:prstGeom>
          <a:solidFill>
            <a:srgbClr val="C6D3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6" name="Rektangel 5"/>
          <p:cNvSpPr/>
          <p:nvPr/>
        </p:nvSpPr>
        <p:spPr>
          <a:xfrm>
            <a:off x="698350" y="231244"/>
            <a:ext cx="54000" cy="6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476" y="6515819"/>
            <a:ext cx="1152000" cy="144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22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ktangel 18"/>
          <p:cNvSpPr/>
          <p:nvPr/>
        </p:nvSpPr>
        <p:spPr>
          <a:xfrm>
            <a:off x="0" y="1076804"/>
            <a:ext cx="9144000" cy="5249567"/>
          </a:xfrm>
          <a:prstGeom prst="rect">
            <a:avLst/>
          </a:prstGeom>
          <a:solidFill>
            <a:srgbClr val="C6D3DA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17" name="Rektangel 16"/>
          <p:cNvSpPr/>
          <p:nvPr/>
        </p:nvSpPr>
        <p:spPr>
          <a:xfrm>
            <a:off x="0" y="6323492"/>
            <a:ext cx="9144000" cy="555773"/>
          </a:xfrm>
          <a:prstGeom prst="rect">
            <a:avLst/>
          </a:prstGeom>
          <a:solidFill>
            <a:srgbClr val="C6D3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713981" y="168252"/>
            <a:ext cx="7728270" cy="767413"/>
          </a:xfrm>
          <a:prstGeom prst="rect">
            <a:avLst/>
          </a:prstGeom>
        </p:spPr>
        <p:txBody>
          <a:bodyPr vert="horz" lIns="234000" tIns="36000" rIns="9144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01759" y="1302477"/>
            <a:ext cx="7740492" cy="4800611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Rektangel 6"/>
          <p:cNvSpPr/>
          <p:nvPr/>
        </p:nvSpPr>
        <p:spPr>
          <a:xfrm>
            <a:off x="698350" y="231244"/>
            <a:ext cx="54000" cy="6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4" name="Rektangel 3">
            <a:hlinkClick r:id="" action="ppaction://hlinkshowjump?jump=firstslide"/>
          </p:cNvPr>
          <p:cNvSpPr/>
          <p:nvPr userDrawn="1"/>
        </p:nvSpPr>
        <p:spPr>
          <a:xfrm>
            <a:off x="539552" y="6339202"/>
            <a:ext cx="1512168" cy="540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pic>
        <p:nvPicPr>
          <p:cNvPr id="25" name="Bildobjekt 24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476" y="6515819"/>
            <a:ext cx="1152000" cy="144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17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255588" indent="-255588" algn="l" defTabSz="914400" rtl="0" eaLnBrk="1" latinLnBrk="0" hangingPunct="1">
        <a:spcBef>
          <a:spcPts val="0"/>
        </a:spcBef>
        <a:spcAft>
          <a:spcPts val="850"/>
        </a:spcAft>
        <a:buClr>
          <a:srgbClr val="829CAA"/>
        </a:buClr>
        <a:buFont typeface="Corbel" panose="020B0503020204020204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31813" indent="-266700" algn="l" defTabSz="914400" rtl="0" eaLnBrk="1" latinLnBrk="0" hangingPunct="1">
        <a:spcBef>
          <a:spcPts val="0"/>
        </a:spcBef>
        <a:spcAft>
          <a:spcPts val="560"/>
        </a:spcAft>
        <a:buClr>
          <a:srgbClr val="829CAA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96925" indent="-230188" algn="l" defTabSz="808038" rtl="0" eaLnBrk="1" latinLnBrk="0" hangingPunct="1">
        <a:spcBef>
          <a:spcPts val="0"/>
        </a:spcBef>
        <a:spcAft>
          <a:spcPts val="560"/>
        </a:spcAft>
        <a:buClr>
          <a:srgbClr val="829CAA"/>
        </a:buClr>
        <a:buFont typeface="Corbel" panose="020B0503020204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46163" indent="-233363" algn="l" defTabSz="914400" rtl="0" eaLnBrk="1" latinLnBrk="0" hangingPunct="1">
        <a:spcBef>
          <a:spcPts val="0"/>
        </a:spcBef>
        <a:spcAft>
          <a:spcPts val="560"/>
        </a:spcAft>
        <a:buClr>
          <a:srgbClr val="829CAA"/>
        </a:buClr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90638" indent="-239713" algn="l" defTabSz="914400" rtl="0" eaLnBrk="1" latinLnBrk="0" hangingPunct="1">
        <a:spcBef>
          <a:spcPts val="0"/>
        </a:spcBef>
        <a:spcAft>
          <a:spcPts val="560"/>
        </a:spcAft>
        <a:buClr>
          <a:srgbClr val="829CAA"/>
        </a:buClr>
        <a:buFont typeface="Corbel" panose="020B0503020204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Material för kontor och skola samt datortillbehör 2018</a:t>
            </a:r>
          </a:p>
        </p:txBody>
      </p:sp>
      <p:grpSp>
        <p:nvGrpSpPr>
          <p:cNvPr id="3" name="Grupp 2"/>
          <p:cNvGrpSpPr/>
          <p:nvPr/>
        </p:nvGrpSpPr>
        <p:grpSpPr>
          <a:xfrm>
            <a:off x="771872" y="975970"/>
            <a:ext cx="8267442" cy="5220733"/>
            <a:chOff x="709741" y="819480"/>
            <a:chExt cx="8267442" cy="5220733"/>
          </a:xfrm>
        </p:grpSpPr>
        <p:grpSp>
          <p:nvGrpSpPr>
            <p:cNvPr id="4" name="Grupp 3"/>
            <p:cNvGrpSpPr/>
            <p:nvPr/>
          </p:nvGrpSpPr>
          <p:grpSpPr>
            <a:xfrm>
              <a:off x="748733" y="819480"/>
              <a:ext cx="7879109" cy="4613271"/>
              <a:chOff x="1533737" y="1740955"/>
              <a:chExt cx="6673060" cy="2744322"/>
            </a:xfrm>
          </p:grpSpPr>
          <p:sp>
            <p:nvSpPr>
              <p:cNvPr id="5" name="TextBox 2"/>
              <p:cNvSpPr txBox="1"/>
              <p:nvPr/>
            </p:nvSpPr>
            <p:spPr>
              <a:xfrm>
                <a:off x="1562397" y="2395238"/>
                <a:ext cx="1419362" cy="23942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square" lIns="27000" tIns="27000" rIns="27000" bIns="27000" rtlCol="0" anchor="ctr">
                <a:noAutofit/>
              </a:bodyPr>
              <a:lstStyle/>
              <a:p>
                <a:pPr defTabSz="6858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sv-SE" sz="1200" dirty="0">
                    <a:solidFill>
                      <a:srgbClr val="143F90"/>
                    </a:solidFill>
                  </a:rPr>
                  <a:t>OMFATTNING</a:t>
                </a:r>
              </a:p>
            </p:txBody>
          </p:sp>
          <p:sp>
            <p:nvSpPr>
              <p:cNvPr id="6" name="TextBox 4"/>
              <p:cNvSpPr txBox="1"/>
              <p:nvPr/>
            </p:nvSpPr>
            <p:spPr>
              <a:xfrm>
                <a:off x="4758323" y="2086567"/>
                <a:ext cx="2805008" cy="21799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square" lIns="27000" tIns="27000" rIns="27000" bIns="27000" rtlCol="0" anchor="ctr">
                <a:noAutofit/>
              </a:bodyPr>
              <a:lstStyle/>
              <a:p>
                <a:pPr defTabSz="6858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sv-SE" sz="1200" dirty="0">
                    <a:solidFill>
                      <a:srgbClr val="143F90"/>
                    </a:solidFill>
                  </a:rPr>
                  <a:t>AVROPSFÖRFARANDE</a:t>
                </a:r>
              </a:p>
            </p:txBody>
          </p:sp>
          <p:grpSp>
            <p:nvGrpSpPr>
              <p:cNvPr id="7" name="Grupp 6"/>
              <p:cNvGrpSpPr/>
              <p:nvPr/>
            </p:nvGrpSpPr>
            <p:grpSpPr>
              <a:xfrm>
                <a:off x="1533737" y="1740955"/>
                <a:ext cx="6673060" cy="2744322"/>
                <a:chOff x="1533737" y="1740955"/>
                <a:chExt cx="6673060" cy="2744322"/>
              </a:xfrm>
            </p:grpSpPr>
            <p:cxnSp>
              <p:nvCxnSpPr>
                <p:cNvPr id="8" name="Straight Connector 3"/>
                <p:cNvCxnSpPr/>
                <p:nvPr/>
              </p:nvCxnSpPr>
              <p:spPr>
                <a:xfrm>
                  <a:off x="1562397" y="2571476"/>
                  <a:ext cx="2962091" cy="0"/>
                </a:xfrm>
                <a:prstGeom prst="line">
                  <a:avLst/>
                </a:prstGeom>
                <a:ln w="28575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Connector 5"/>
                <p:cNvCxnSpPr/>
                <p:nvPr/>
              </p:nvCxnSpPr>
              <p:spPr>
                <a:xfrm>
                  <a:off x="4735669" y="2247847"/>
                  <a:ext cx="2962091" cy="0"/>
                </a:xfrm>
                <a:prstGeom prst="line">
                  <a:avLst/>
                </a:prstGeom>
                <a:ln w="28575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" name="TextBox 6"/>
                <p:cNvSpPr txBox="1"/>
                <p:nvPr/>
              </p:nvSpPr>
              <p:spPr>
                <a:xfrm>
                  <a:off x="1562397" y="2069382"/>
                  <a:ext cx="2425508" cy="24799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wrap="square" lIns="27000" tIns="27000" rIns="27000" bIns="27000" rtlCol="0" anchor="ctr">
                  <a:noAutofit/>
                </a:bodyPr>
                <a:lstStyle/>
                <a:p>
                  <a:pPr defTabSz="6858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sv-SE" sz="1200" dirty="0">
                      <a:solidFill>
                        <a:srgbClr val="143F90"/>
                      </a:solidFill>
                    </a:rPr>
                    <a:t>AVTALSPERIOD</a:t>
                  </a:r>
                </a:p>
              </p:txBody>
            </p:sp>
            <p:cxnSp>
              <p:nvCxnSpPr>
                <p:cNvPr id="11" name="Straight Connector 7"/>
                <p:cNvCxnSpPr/>
                <p:nvPr/>
              </p:nvCxnSpPr>
              <p:spPr>
                <a:xfrm>
                  <a:off x="1569551" y="2247847"/>
                  <a:ext cx="2962091" cy="0"/>
                </a:xfrm>
                <a:prstGeom prst="line">
                  <a:avLst/>
                </a:prstGeom>
                <a:ln w="28575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" name="TextBox 10"/>
                <p:cNvSpPr txBox="1"/>
                <p:nvPr/>
              </p:nvSpPr>
              <p:spPr>
                <a:xfrm>
                  <a:off x="4722181" y="4170696"/>
                  <a:ext cx="2425508" cy="18607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wrap="square" lIns="27000" tIns="27000" rIns="27000" bIns="27000" rtlCol="0" anchor="ctr">
                  <a:noAutofit/>
                </a:bodyPr>
                <a:lstStyle/>
                <a:p>
                  <a:pPr defTabSz="6858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sv-SE" sz="1200" dirty="0">
                      <a:solidFill>
                        <a:srgbClr val="143F90"/>
                      </a:solidFill>
                    </a:rPr>
                    <a:t>ANGRÄNSANDE RAMAVTAL</a:t>
                  </a:r>
                </a:p>
              </p:txBody>
            </p:sp>
            <p:cxnSp>
              <p:nvCxnSpPr>
                <p:cNvPr id="13" name="Straight Connector 11"/>
                <p:cNvCxnSpPr/>
                <p:nvPr/>
              </p:nvCxnSpPr>
              <p:spPr>
                <a:xfrm>
                  <a:off x="4715741" y="4313934"/>
                  <a:ext cx="2962091" cy="0"/>
                </a:xfrm>
                <a:prstGeom prst="line">
                  <a:avLst/>
                </a:prstGeom>
                <a:ln w="28575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" name="TextBox 14"/>
                <p:cNvSpPr txBox="1"/>
                <p:nvPr/>
              </p:nvSpPr>
              <p:spPr>
                <a:xfrm>
                  <a:off x="4708954" y="4381503"/>
                  <a:ext cx="2962091" cy="103774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txBody>
                <a:bodyPr wrap="square" lIns="40500" tIns="13500" rIns="40500" bIns="13500" rtlCol="0">
                  <a:noAutofit/>
                </a:bodyPr>
                <a:lstStyle>
                  <a:defPPr>
                    <a:defRPr lang="sv-SE"/>
                  </a:defPPr>
                  <a:lvl1pPr marL="100800" indent="-100800">
                    <a:buClr>
                      <a:schemeClr val="accent5"/>
                    </a:buClr>
                    <a:buFont typeface="Arial" panose="020B0604020202020204" pitchFamily="34" charset="0"/>
                    <a:buChar char="•"/>
                    <a:defRPr sz="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defRPr>
                  </a:lvl1pPr>
                </a:lstStyle>
                <a:p>
                  <a:pPr marL="0" indent="0" defTabSz="685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FFBE0A"/>
                    </a:buClr>
                    <a:buNone/>
                  </a:pPr>
                  <a:endParaRPr lang="sv-SE" sz="1000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17" name="TextBox 18"/>
                <p:cNvSpPr txBox="1"/>
                <p:nvPr/>
              </p:nvSpPr>
              <p:spPr>
                <a:xfrm>
                  <a:off x="1533737" y="2609837"/>
                  <a:ext cx="3112023" cy="1253254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txBody>
                <a:bodyPr wrap="square" lIns="40500" tIns="13500" rIns="40500" bIns="13500" numCol="1" rtlCol="0">
                  <a:noAutofit/>
                </a:bodyPr>
                <a:lstStyle/>
                <a:p>
                  <a:pPr lv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sv-SE" altLang="sv-SE" sz="1000" dirty="0">
                      <a:solidFill>
                        <a:schemeClr val="bg1">
                          <a:lumMod val="50000"/>
                        </a:schemeClr>
                      </a:solidFill>
                    </a:rPr>
                    <a:t>Anbudsområden:</a:t>
                  </a:r>
                </a:p>
                <a:p>
                  <a:pPr marL="228600" indent="-228600" eaLnBrk="0" fontAlgn="base" hangingPunct="0">
                    <a:lnSpc>
                      <a:spcPct val="150000"/>
                    </a:lnSpc>
                    <a:spcBef>
                      <a:spcPct val="0"/>
                    </a:spcBef>
                    <a:spcAft>
                      <a:spcPct val="0"/>
                    </a:spcAft>
                    <a:buFont typeface="+mj-lt"/>
                    <a:buAutoNum type="arabicPeriod"/>
                  </a:pPr>
                  <a:r>
                    <a:rPr lang="sv-SE" sz="900" b="1" dirty="0">
                      <a:solidFill>
                        <a:schemeClr val="bg1">
                          <a:lumMod val="50000"/>
                        </a:schemeClr>
                      </a:solidFill>
                    </a:rPr>
                    <a:t>Material för kontor och skola </a:t>
                  </a:r>
                  <a:r>
                    <a:rPr lang="sv-SE" sz="900" dirty="0">
                      <a:solidFill>
                        <a:schemeClr val="bg1">
                          <a:lumMod val="50000"/>
                        </a:schemeClr>
                      </a:solidFill>
                    </a:rPr>
                    <a:t>- räknare och maskiner, pennor, skrivbordstillbehör, saxar, lim, pärmar, sortering, block, blanketter, planeringstillbehör, skolmaterial, batterier mm</a:t>
                  </a:r>
                </a:p>
                <a:p>
                  <a:pPr marL="228600" indent="-228600" eaLnBrk="0" fontAlgn="base" hangingPunct="0">
                    <a:lnSpc>
                      <a:spcPct val="150000"/>
                    </a:lnSpc>
                    <a:spcBef>
                      <a:spcPct val="0"/>
                    </a:spcBef>
                    <a:spcAft>
                      <a:spcPct val="0"/>
                    </a:spcAft>
                    <a:buFont typeface="+mj-lt"/>
                    <a:buAutoNum type="arabicPeriod"/>
                  </a:pPr>
                  <a:r>
                    <a:rPr lang="sv-SE" sz="900" b="1" dirty="0">
                      <a:solidFill>
                        <a:schemeClr val="bg1">
                          <a:lumMod val="50000"/>
                        </a:schemeClr>
                      </a:solidFill>
                    </a:rPr>
                    <a:t>Kopieringspapper</a:t>
                  </a:r>
                  <a:r>
                    <a:rPr lang="sv-SE" sz="900" dirty="0">
                      <a:solidFill>
                        <a:schemeClr val="bg1">
                          <a:lumMod val="50000"/>
                        </a:schemeClr>
                      </a:solidFill>
                    </a:rPr>
                    <a:t> - styckeförsäljning i kartong och upp till leveranser på pall.</a:t>
                  </a:r>
                </a:p>
                <a:p>
                  <a:pPr marL="228600" indent="-228600" eaLnBrk="0" fontAlgn="base" hangingPunct="0">
                    <a:lnSpc>
                      <a:spcPct val="150000"/>
                    </a:lnSpc>
                    <a:spcBef>
                      <a:spcPct val="0"/>
                    </a:spcBef>
                    <a:spcAft>
                      <a:spcPct val="0"/>
                    </a:spcAft>
                    <a:buFont typeface="+mj-lt"/>
                    <a:buAutoNum type="arabicPeriod"/>
                  </a:pPr>
                  <a:r>
                    <a:rPr lang="sv-SE" sz="900" b="1" dirty="0">
                      <a:solidFill>
                        <a:schemeClr val="bg1">
                          <a:lumMod val="50000"/>
                        </a:schemeClr>
                      </a:solidFill>
                    </a:rPr>
                    <a:t>Dator- och skrivartillbehör </a:t>
                  </a:r>
                  <a:r>
                    <a:rPr lang="sv-SE" sz="900" dirty="0">
                      <a:solidFill>
                        <a:schemeClr val="bg1">
                          <a:lumMod val="50000"/>
                        </a:schemeClr>
                      </a:solidFill>
                    </a:rPr>
                    <a:t>– USB-minnen, CD-R, DVD-R, skärmskyddsfilm, adaptrar, tonerkassetter, trummor, bläckpatroner, musmattor, ergonomiska tangentbord, ståstöd mm</a:t>
                  </a:r>
                </a:p>
                <a:p>
                  <a:pPr eaLnBrk="0" fontAlgn="base" hangingPunct="0">
                    <a:lnSpc>
                      <a:spcPct val="150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endParaRPr lang="sv-SE" sz="1100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sv-SE" sz="1000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  <a:p>
                  <a:pPr lv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sv-SE" altLang="sv-SE" sz="1000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  <a:p>
                  <a:pPr lv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sv-SE" altLang="sv-SE" sz="500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  <a:p>
                  <a:pPr lv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sv-SE" altLang="sv-SE" sz="100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18" name="TextBox 19"/>
                <p:cNvSpPr txBox="1"/>
                <p:nvPr/>
              </p:nvSpPr>
              <p:spPr>
                <a:xfrm>
                  <a:off x="1562397" y="1740955"/>
                  <a:ext cx="6644400" cy="34561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txBody>
                <a:bodyPr wrap="square" lIns="40500" tIns="13500" rIns="40500" bIns="13500" rtlCol="0">
                  <a:noAutofit/>
                </a:bodyPr>
                <a:lstStyle/>
                <a:p>
                  <a:r>
                    <a:rPr lang="sv-SE" sz="1400" dirty="0">
                      <a:solidFill>
                        <a:schemeClr val="bg1">
                          <a:lumMod val="50000"/>
                        </a:schemeClr>
                      </a:solidFill>
                    </a:rPr>
                    <a:t>Ramavtalet omfattar material för kontor och skola, kopieringspapper och dator- och skrivartillbehör. </a:t>
                  </a:r>
                </a:p>
                <a:p>
                  <a:r>
                    <a:rPr lang="sv-SE" sz="1000" dirty="0">
                      <a:solidFill>
                        <a:schemeClr val="bg1">
                          <a:lumMod val="50000"/>
                        </a:schemeClr>
                      </a:solidFill>
                    </a:rPr>
                    <a:t>(Ersätter Kontorsmaterial 2014, Kopieringspapper inklusive pall 2014, Datormaterial 2014 och Skolmaterial 2014-2)</a:t>
                  </a:r>
                </a:p>
              </p:txBody>
            </p:sp>
          </p:grpSp>
        </p:grpSp>
        <p:sp>
          <p:nvSpPr>
            <p:cNvPr id="25" name="Rektangel 24"/>
            <p:cNvSpPr/>
            <p:nvPr/>
          </p:nvSpPr>
          <p:spPr>
            <a:xfrm>
              <a:off x="726307" y="1647931"/>
              <a:ext cx="3716232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sv-SE" altLang="sv-SE" sz="1100" dirty="0">
                  <a:solidFill>
                    <a:schemeClr val="bg1">
                      <a:lumMod val="50000"/>
                    </a:schemeClr>
                  </a:solidFill>
                </a:rPr>
                <a:t>2019-11-11 till 2021-11-10 med möjlighet till 2 års förlängning</a:t>
              </a:r>
            </a:p>
          </p:txBody>
        </p:sp>
        <p:sp>
          <p:nvSpPr>
            <p:cNvPr id="26" name="textruta 25"/>
            <p:cNvSpPr txBox="1"/>
            <p:nvPr/>
          </p:nvSpPr>
          <p:spPr>
            <a:xfrm>
              <a:off x="4489039" y="1644289"/>
              <a:ext cx="410445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sv-SE" altLang="sv-SE" sz="1100" dirty="0">
                  <a:solidFill>
                    <a:schemeClr val="bg1">
                      <a:lumMod val="50000"/>
                    </a:schemeClr>
                  </a:solidFill>
                </a:rPr>
                <a:t>Avropskontrakt</a:t>
              </a:r>
              <a:endParaRPr lang="sv-SE" sz="1100" dirty="0"/>
            </a:p>
          </p:txBody>
        </p:sp>
        <p:sp>
          <p:nvSpPr>
            <p:cNvPr id="27" name="Rektangel 26"/>
            <p:cNvSpPr/>
            <p:nvPr/>
          </p:nvSpPr>
          <p:spPr>
            <a:xfrm>
              <a:off x="791020" y="4512673"/>
              <a:ext cx="1285352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sv-SE" sz="1200" dirty="0">
                  <a:solidFill>
                    <a:srgbClr val="143F90"/>
                  </a:solidFill>
                </a:rPr>
                <a:t>LEVERANTÖRER</a:t>
              </a:r>
            </a:p>
          </p:txBody>
        </p:sp>
        <p:cxnSp>
          <p:nvCxnSpPr>
            <p:cNvPr id="28" name="Straight Connector 7"/>
            <p:cNvCxnSpPr/>
            <p:nvPr/>
          </p:nvCxnSpPr>
          <p:spPr>
            <a:xfrm>
              <a:off x="709741" y="4280622"/>
              <a:ext cx="3497440" cy="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ruta 28"/>
            <p:cNvSpPr txBox="1"/>
            <p:nvPr/>
          </p:nvSpPr>
          <p:spPr>
            <a:xfrm>
              <a:off x="745360" y="4757391"/>
              <a:ext cx="3521418" cy="500137"/>
            </a:xfrm>
            <a:prstGeom prst="rect">
              <a:avLst/>
            </a:prstGeom>
            <a:noFill/>
          </p:spPr>
          <p:txBody>
            <a:bodyPr wrap="square" numCol="1" rtlCol="0">
              <a:spAutoFit/>
            </a:bodyPr>
            <a:lstStyle/>
            <a:p>
              <a:pPr marL="171450" indent="-1714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sv-SE" sz="1100" dirty="0" err="1">
                  <a:solidFill>
                    <a:schemeClr val="bg1">
                      <a:lumMod val="50000"/>
                    </a:schemeClr>
                  </a:solidFill>
                </a:rPr>
                <a:t>Lyreco</a:t>
              </a:r>
              <a:r>
                <a:rPr lang="sv-SE" sz="11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sv-SE" sz="1100" dirty="0" err="1">
                  <a:solidFill>
                    <a:schemeClr val="bg1">
                      <a:lumMod val="50000"/>
                    </a:schemeClr>
                  </a:solidFill>
                </a:rPr>
                <a:t>Advantage</a:t>
              </a:r>
              <a:r>
                <a:rPr lang="sv-SE" sz="1100">
                  <a:solidFill>
                    <a:schemeClr val="bg1">
                      <a:lumMod val="50000"/>
                    </a:schemeClr>
                  </a:solidFill>
                </a:rPr>
                <a:t> Sweden </a:t>
              </a:r>
              <a:r>
                <a:rPr lang="sv-SE" sz="1100" dirty="0">
                  <a:solidFill>
                    <a:schemeClr val="bg1">
                      <a:lumMod val="50000"/>
                    </a:schemeClr>
                  </a:solidFill>
                </a:rPr>
                <a:t>AB – Anbudsområde 1 - 3</a:t>
              </a:r>
            </a:p>
            <a:p>
              <a:endParaRPr lang="sv-SE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30" name="TextBox 4"/>
            <p:cNvSpPr txBox="1"/>
            <p:nvPr/>
          </p:nvSpPr>
          <p:spPr>
            <a:xfrm>
              <a:off x="4547433" y="2203307"/>
              <a:ext cx="3311967" cy="236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lIns="27000" tIns="27000" rIns="27000" bIns="27000" rtlCol="0" anchor="ctr">
              <a:noAutofit/>
            </a:bodyPr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sv-SE" sz="1200" dirty="0">
                  <a:solidFill>
                    <a:srgbClr val="143F90"/>
                  </a:solidFill>
                </a:rPr>
                <a:t>PRISER OCH SORTIMENT</a:t>
              </a:r>
            </a:p>
          </p:txBody>
        </p:sp>
        <p:cxnSp>
          <p:nvCxnSpPr>
            <p:cNvPr id="31" name="Straight Connector 5"/>
            <p:cNvCxnSpPr/>
            <p:nvPr/>
          </p:nvCxnSpPr>
          <p:spPr>
            <a:xfrm>
              <a:off x="4581877" y="2439947"/>
              <a:ext cx="3497440" cy="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ruta 32"/>
            <p:cNvSpPr txBox="1"/>
            <p:nvPr/>
          </p:nvSpPr>
          <p:spPr>
            <a:xfrm>
              <a:off x="4497818" y="2465878"/>
              <a:ext cx="414008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sv-SE" altLang="sv-SE" sz="1100" dirty="0">
                  <a:solidFill>
                    <a:schemeClr val="bg1">
                      <a:lumMod val="50000"/>
                    </a:schemeClr>
                  </a:solidFill>
                </a:rPr>
                <a:t>Ett mer komplett avtal sedan tidigare, som bör kunna generera mer kundnytta och följsamhet. Krav avseende samordnad varudistribution, e-handel samt krav avseende miljö och hållbarhet på produkterna har utökats betydligt mot tidigare ramavtal  </a:t>
              </a:r>
            </a:p>
          </p:txBody>
        </p:sp>
        <p:sp>
          <p:nvSpPr>
            <p:cNvPr id="35" name="TextBox 10"/>
            <p:cNvSpPr txBox="1"/>
            <p:nvPr/>
          </p:nvSpPr>
          <p:spPr>
            <a:xfrm>
              <a:off x="4556110" y="3848574"/>
              <a:ext cx="2863879" cy="2094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lIns="27000" tIns="27000" rIns="27000" bIns="27000" rtlCol="0" anchor="ctr">
              <a:noAutofit/>
            </a:bodyPr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sv-SE" sz="1200" dirty="0">
                  <a:solidFill>
                    <a:srgbClr val="143F90"/>
                  </a:solidFill>
                </a:rPr>
                <a:t>RAMAVTALSNYTTA</a:t>
              </a:r>
            </a:p>
          </p:txBody>
        </p:sp>
        <p:cxnSp>
          <p:nvCxnSpPr>
            <p:cNvPr id="36" name="Straight Connector 11"/>
            <p:cNvCxnSpPr/>
            <p:nvPr/>
          </p:nvCxnSpPr>
          <p:spPr>
            <a:xfrm>
              <a:off x="4556110" y="4064598"/>
              <a:ext cx="3497440" cy="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4"/>
            <p:cNvSpPr txBox="1"/>
            <p:nvPr/>
          </p:nvSpPr>
          <p:spPr>
            <a:xfrm>
              <a:off x="4590554" y="3330042"/>
              <a:ext cx="3311967" cy="236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lIns="27000" tIns="27000" rIns="27000" bIns="27000" rtlCol="0" anchor="ctr">
              <a:noAutofit/>
            </a:bodyPr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sv-SE" sz="1200" dirty="0">
                  <a:solidFill>
                    <a:srgbClr val="143F90"/>
                  </a:solidFill>
                </a:rPr>
                <a:t>LEVERANSTID</a:t>
              </a:r>
            </a:p>
          </p:txBody>
        </p:sp>
        <p:cxnSp>
          <p:nvCxnSpPr>
            <p:cNvPr id="38" name="Straight Connector 5"/>
            <p:cNvCxnSpPr/>
            <p:nvPr/>
          </p:nvCxnSpPr>
          <p:spPr>
            <a:xfrm>
              <a:off x="4556110" y="3272510"/>
              <a:ext cx="3497440" cy="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ruta 38"/>
            <p:cNvSpPr txBox="1"/>
            <p:nvPr/>
          </p:nvSpPr>
          <p:spPr>
            <a:xfrm>
              <a:off x="4513437" y="3273355"/>
              <a:ext cx="44637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sv-SE" dirty="0"/>
            </a:p>
          </p:txBody>
        </p:sp>
        <p:sp>
          <p:nvSpPr>
            <p:cNvPr id="40" name="textruta 39"/>
            <p:cNvSpPr txBox="1"/>
            <p:nvPr/>
          </p:nvSpPr>
          <p:spPr>
            <a:xfrm>
              <a:off x="4549549" y="4092065"/>
              <a:ext cx="4071194" cy="1177245"/>
            </a:xfrm>
            <a:prstGeom prst="rect">
              <a:avLst/>
            </a:prstGeom>
            <a:noFill/>
          </p:spPr>
          <p:txBody>
            <a:bodyPr wrap="square" numCol="1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sv-SE" sz="1050" dirty="0">
                  <a:solidFill>
                    <a:schemeClr val="bg1">
                      <a:lumMod val="50000"/>
                    </a:schemeClr>
                  </a:solidFill>
                </a:rPr>
                <a:t>Betydligt mer uppdaterat ramavtal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sv-SE" sz="1050" dirty="0">
                  <a:solidFill>
                    <a:schemeClr val="bg1">
                      <a:lumMod val="50000"/>
                    </a:schemeClr>
                  </a:solidFill>
                </a:rPr>
                <a:t>Flera produktområden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sv-SE" sz="1050" dirty="0">
                  <a:solidFill>
                    <a:schemeClr val="bg1">
                      <a:lumMod val="50000"/>
                    </a:schemeClr>
                  </a:solidFill>
                </a:rPr>
                <a:t>Omfattande miljö- och hållbarhetskrav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sv-SE" sz="1050" dirty="0">
                  <a:solidFill>
                    <a:schemeClr val="bg1">
                      <a:lumMod val="50000"/>
                    </a:schemeClr>
                  </a:solidFill>
                </a:rPr>
                <a:t>Relevanta krav avseende samordnad varudistribution och e-handel.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sv-SE" sz="1050" dirty="0">
                  <a:solidFill>
                    <a:schemeClr val="bg1">
                      <a:lumMod val="50000"/>
                    </a:schemeClr>
                  </a:solidFill>
                </a:rPr>
                <a:t>Bättre avropsstöd för att underlätta för UM</a:t>
              </a:r>
            </a:p>
            <a:p>
              <a:endParaRPr lang="sv-SE" dirty="0"/>
            </a:p>
          </p:txBody>
        </p:sp>
        <p:sp>
          <p:nvSpPr>
            <p:cNvPr id="41" name="TextBox 10"/>
            <p:cNvSpPr txBox="1"/>
            <p:nvPr/>
          </p:nvSpPr>
          <p:spPr>
            <a:xfrm>
              <a:off x="4505833" y="5202495"/>
              <a:ext cx="2863879" cy="31279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lIns="27000" tIns="27000" rIns="27000" bIns="27000" rtlCol="0" anchor="ctr">
              <a:noAutofit/>
            </a:bodyPr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sv-SE" sz="1200" dirty="0">
                  <a:solidFill>
                    <a:srgbClr val="143F90"/>
                  </a:solidFill>
                </a:rPr>
                <a:t>PÅGÅENDE AKTIVITER</a:t>
              </a:r>
            </a:p>
          </p:txBody>
        </p:sp>
        <p:sp>
          <p:nvSpPr>
            <p:cNvPr id="43" name="TextBox 14"/>
            <p:cNvSpPr txBox="1"/>
            <p:nvPr/>
          </p:nvSpPr>
          <p:spPr>
            <a:xfrm>
              <a:off x="4590554" y="5561652"/>
              <a:ext cx="2948866" cy="478561"/>
            </a:xfrm>
            <a:prstGeom prst="rect">
              <a:avLst/>
            </a:prstGeom>
            <a:noFill/>
            <a:ln w="6350">
              <a:noFill/>
            </a:ln>
          </p:spPr>
          <p:txBody>
            <a:bodyPr wrap="square" lIns="40500" tIns="13500" rIns="40500" bIns="13500" rtlCol="0">
              <a:noAutofit/>
            </a:bodyPr>
            <a:lstStyle>
              <a:defPPr>
                <a:defRPr lang="sv-SE"/>
              </a:defPPr>
              <a:lvl1pPr marL="100800" indent="-100800">
                <a:buClr>
                  <a:schemeClr val="accent5"/>
                </a:buClr>
                <a:buFont typeface="Arial" panose="020B0604020202020204" pitchFamily="34" charset="0"/>
                <a:buChar char="•"/>
                <a:defRPr sz="700"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1pPr>
            </a:lstStyle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BE0A"/>
                </a:buClr>
              </a:pPr>
              <a:r>
                <a:rPr lang="sv-SE" sz="1000" dirty="0">
                  <a:solidFill>
                    <a:schemeClr val="bg1">
                      <a:lumMod val="50000"/>
                    </a:schemeClr>
                  </a:solidFill>
                </a:rPr>
                <a:t>Telefonkonferens TBA</a:t>
              </a:r>
            </a:p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BE0A"/>
                </a:buClr>
              </a:pPr>
              <a:r>
                <a:rPr lang="sv-SE" sz="1000" dirty="0">
                  <a:solidFill>
                    <a:schemeClr val="bg1">
                      <a:lumMod val="50000"/>
                    </a:schemeClr>
                  </a:solidFill>
                </a:rPr>
                <a:t>Avropsanmälda UM: </a:t>
              </a:r>
            </a:p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BE0A"/>
                </a:buClr>
              </a:pPr>
              <a:r>
                <a:rPr lang="sv-SE" sz="1000" dirty="0">
                  <a:solidFill>
                    <a:schemeClr val="bg1">
                      <a:lumMod val="50000"/>
                    </a:schemeClr>
                  </a:solidFill>
                </a:rPr>
                <a:t>Samarbete med KOSAVA-nätverket</a:t>
              </a:r>
            </a:p>
          </p:txBody>
        </p:sp>
      </p:grpSp>
      <p:sp>
        <p:nvSpPr>
          <p:cNvPr id="44" name="textruta 43"/>
          <p:cNvSpPr txBox="1"/>
          <p:nvPr/>
        </p:nvSpPr>
        <p:spPr>
          <a:xfrm>
            <a:off x="4559949" y="3645024"/>
            <a:ext cx="44637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1100" dirty="0">
                <a:solidFill>
                  <a:schemeClr val="bg1">
                    <a:lumMod val="50000"/>
                  </a:schemeClr>
                </a:solidFill>
              </a:rPr>
              <a:t>Högsta acceptabla leveranstid är fem (5) arbetsdagar. Faktisk leveranstid ska anges i orderbekräftelsen.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1100" dirty="0">
              <a:solidFill>
                <a:schemeClr val="bg1">
                  <a:lumMod val="50000"/>
                </a:schemeClr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1100" dirty="0">
              <a:solidFill>
                <a:schemeClr val="bg1">
                  <a:lumMod val="50000"/>
                </a:schemeClr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000224"/>
      </p:ext>
    </p:extLst>
  </p:cSld>
  <p:clrMapOvr>
    <a:masterClrMapping/>
  </p:clrMapOvr>
</p:sld>
</file>

<file path=ppt/theme/theme1.xml><?xml version="1.0" encoding="utf-8"?>
<a:theme xmlns:a="http://schemas.openxmlformats.org/drawingml/2006/main" name="1_SKL Kommentus v1">
  <a:themeElements>
    <a:clrScheme name="SKL Kommentus Mediatjänster">
      <a:dk1>
        <a:sysClr val="windowText" lastClr="000000"/>
      </a:dk1>
      <a:lt1>
        <a:sysClr val="window" lastClr="FFFFFF"/>
      </a:lt1>
      <a:dk2>
        <a:srgbClr val="143F90"/>
      </a:dk2>
      <a:lt2>
        <a:srgbClr val="EEECE1"/>
      </a:lt2>
      <a:accent1>
        <a:srgbClr val="D21E1E"/>
      </a:accent1>
      <a:accent2>
        <a:srgbClr val="FFBE0A"/>
      </a:accent2>
      <a:accent3>
        <a:srgbClr val="E6460A"/>
      </a:accent3>
      <a:accent4>
        <a:srgbClr val="6D8D9F"/>
      </a:accent4>
      <a:accent5>
        <a:srgbClr val="669AD2"/>
      </a:accent5>
      <a:accent6>
        <a:srgbClr val="143F90"/>
      </a:accent6>
      <a:hlink>
        <a:srgbClr val="0000FF"/>
      </a:hlink>
      <a:folHlink>
        <a:srgbClr val="800080"/>
      </a:folHlink>
    </a:clrScheme>
    <a:fontScheme name="SKL Kommentus Mediatjänster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L Kommentus Mediatjänster.potx" id="{3A66975E-227E-4A5E-B3D6-A6A54AC42DF6}" vid="{73CFF2D5-5E73-465E-BF37-8AC416D2C901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77442</TotalTime>
  <Words>229</Words>
  <Application>Microsoft Office PowerPoint</Application>
  <PresentationFormat>Bildspel på skärmen (4:3)</PresentationFormat>
  <Paragraphs>33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Corbel</vt:lpstr>
      <vt:lpstr>1_SKL Kommentus v1</vt:lpstr>
      <vt:lpstr>Material för kontor och skola samt datortillbehör 2018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JohannaVirtuellWin7;boda</dc:creator>
  <cp:lastModifiedBy>Almqvist Jessica</cp:lastModifiedBy>
  <cp:revision>1166</cp:revision>
  <cp:lastPrinted>2017-04-03T19:30:38Z</cp:lastPrinted>
  <dcterms:created xsi:type="dcterms:W3CDTF">2014-12-15T14:32:41Z</dcterms:created>
  <dcterms:modified xsi:type="dcterms:W3CDTF">2022-03-28T11:25:21Z</dcterms:modified>
</cp:coreProperties>
</file>