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35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35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C2E"/>
    <a:srgbClr val="DCCFE4"/>
    <a:srgbClr val="FACCB1"/>
    <a:srgbClr val="878783"/>
    <a:srgbClr val="D4D3CD"/>
    <a:srgbClr val="F5A177"/>
    <a:srgbClr val="E9E8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3678" autoAdjust="0"/>
  </p:normalViewPr>
  <p:slideViewPr>
    <p:cSldViewPr snapToGrid="0">
      <p:cViewPr varScale="1">
        <p:scale>
          <a:sx n="84" d="100"/>
          <a:sy n="84" d="100"/>
        </p:scale>
        <p:origin x="1638" y="84"/>
      </p:cViewPr>
      <p:guideLst/>
    </p:cSldViewPr>
  </p:slideViewPr>
  <p:outlineViewPr>
    <p:cViewPr>
      <p:scale>
        <a:sx n="33" d="100"/>
        <a:sy n="33" d="100"/>
      </p:scale>
      <p:origin x="0" y="-3039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06/10/2022</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2022-10-06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ur-lex.europa.eu/legal-content/SV/TXT/HTML/?uri=CELEX:32016D1332&amp;from=E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GRÖN</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Miljömärkt produkt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är miljömärkta</a:t>
            </a:r>
            <a:r>
              <a:rPr lang="sv-SE" sz="125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med Svanen (kriteriedokument för Möbler och inredning, version 4 eller senare), EU-Ecolabel</a:t>
            </a:r>
            <a:r>
              <a:rPr lang="sv-SE" sz="1100" baseline="30000" dirty="0">
                <a:effectLst/>
                <a:latin typeface="Calibri" panose="020F0502020204030204" pitchFamily="34" charset="0"/>
                <a:ea typeface="Times New Roman" panose="02020603050405020304" pitchFamily="18" charset="0"/>
                <a:cs typeface="Times New Roman" panose="02020603050405020304" pitchFamily="18" charset="0"/>
              </a:rPr>
              <a:t>, (</a:t>
            </a:r>
            <a:r>
              <a:rPr lang="sv-SE"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(EU) 2016/1332 </a:t>
            </a:r>
            <a:r>
              <a:rPr lang="sv-SE"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ekologiska kriterier för tilldelning av EU-miljömärket till möbler</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Möbelfakta</a:t>
            </a:r>
            <a:r>
              <a:rPr lang="sv-SE" sz="1100" dirty="0">
                <a:effectLst/>
                <a:latin typeface="Arial" panose="020B0604020202020204" pitchFamily="34" charset="0"/>
                <a:ea typeface="Times New Roman" panose="02020603050405020304" pitchFamily="18" charset="0"/>
                <a:cs typeface="Times New Roman" panose="02020603050405020304" pitchFamily="18" charset="0"/>
              </a:rPr>
              <a:t> (</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kravspecifikation version 211101 eller senare) eller annan likvärdig märkning. Aktuell märkning ska framgå av produktbeskrivningen med logga eller i text.</a:t>
            </a:r>
          </a:p>
          <a:p>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828040"/>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LJUSGRÖN</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Hållbarhetsmärkt beståndsdel</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Exempel på märkningar för ingående beståndsdelar är för textil: Svanen, OEKO-TEX,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Blue</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Sign, EU Ecolabel, GOTS, Bra Miljöval, BCI. För trävara FSC eller PEFC märkning. Aktuell märkning ska framgå av produktbeskrivningen med logga eller i text.</a:t>
            </a:r>
          </a:p>
          <a:p>
            <a:pPr marL="828040"/>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solidFill>
                  <a:srgbClr val="C0504D"/>
                </a:solidFill>
                <a:effectLst/>
                <a:latin typeface="Calibri" panose="020F0502020204030204" pitchFamily="34" charset="0"/>
                <a:ea typeface="Times New Roman" panose="02020603050405020304" pitchFamily="18" charset="0"/>
                <a:cs typeface="Times New Roman" panose="02020603050405020304" pitchFamily="18" charset="0"/>
              </a:rPr>
              <a:t>ORANGE </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Klimatdeklarerad produkt</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Med klimatdeklarerade produkt menas produkt med dokumenterad klimatdeklaration enligt </a:t>
            </a:r>
            <a:r>
              <a:rPr lang="sv-SE" sz="1100" i="1" dirty="0">
                <a:effectLst/>
                <a:latin typeface="Calibri" panose="020F0502020204030204" pitchFamily="34" charset="0"/>
                <a:ea typeface="Times New Roman" panose="02020603050405020304" pitchFamily="18" charset="0"/>
                <a:cs typeface="Times New Roman" panose="02020603050405020304" pitchFamily="18" charset="0"/>
              </a:rPr>
              <a:t>ISO 14025: Miljödeklarationer (EPD) Principer och tillämpning</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där minst 50 procent av klimatpåverkan för möbeln ska vara baserad på produktspecifika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EPD:er</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Klimatberäkningen ska vara gjord enligt av Inköpscentralen godkänd PCR och klimatdeklarationen ska vara verifierad av en ackrediterad oberoende tredje part med expertkompetens inom LCA och klimatdeklarationer. Hänvisning till EPD ska </a:t>
            </a:r>
            <a:r>
              <a:rPr lang="sv-SE" sz="1100">
                <a:effectLst/>
                <a:latin typeface="Calibri" panose="020F0502020204030204" pitchFamily="34" charset="0"/>
                <a:ea typeface="Times New Roman" panose="02020603050405020304" pitchFamily="18" charset="0"/>
                <a:cs typeface="Times New Roman" panose="02020603050405020304" pitchFamily="18" charset="0"/>
              </a:rPr>
              <a:t>framgå av produktbeskrivningen</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LILA </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Produkt med återvunnet/förnybart material</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innehåller återvunnet och/eller förnybart material ska följa definitionerna enligt ISO 14021. </a:t>
            </a:r>
          </a:p>
          <a:p>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BLÅ </a:t>
            </a:r>
            <a:endParaRPr lang="sv-SE" sz="1100" b="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Demonterbar produkt </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är designade för framtida återbruk och möjlighet till förlängd livslängd där följande krav gäller;</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Möbeln ska vara designad för att främja framtida renovering och återbruk, dvs den ska vara konstruerad så att det är enkelt att reparera och byta ut moduler, komponenter och beståndsdelar som slits över tid. Som minimum ska följande kunna bytas ut vid behov; </a:t>
            </a:r>
          </a:p>
          <a:p>
            <a:pPr marL="742950" lvl="1" indent="-285750">
              <a:buFont typeface="Courier New" panose="02070309020205020404" pitchFamily="49" charset="0"/>
              <a:buChar char="o"/>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eventuell textilklädsel och ytskikt som till exempel bordsskivor. </a:t>
            </a:r>
          </a:p>
          <a:p>
            <a:pPr marL="742950" lvl="1" indent="-285750">
              <a:buFont typeface="Courier New" panose="02070309020205020404" pitchFamily="49" charset="0"/>
              <a:buChar char="o"/>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textilklädsel ska den vara avtagbar utan behov av specialverktyg, följande exempel accepteras: dragsko, kardborre, dragkedja, häftade/spikade klädslar och fastlimmad textil som kan avlägsnas med värme.</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Hela möbeln ska vara demonterbar till olika komponenter och beståndsdelar som i första hand möjliggör återbruk och i andra hand materialåtervinning när produkten nått sin fulla livslängd. Demonteringen ska gå att utföra med vanligt förekommande enkla manuella verktyg. Undantag gäller för ingående komponenter i ett material, till exempel träfiber och lim i paneler, laminat och linoleum som är limmade på ett underlag.</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Enklare demonterings- och utbytesarbeten ska kunna utföras av en lekman, medan mer avancerade arbeten som exempelvis byte och reparation av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elbox</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motorer och reglage för höj och sänkfunktion kan krävas fackman. Leverantören ska på inköpscentralens eller er begäran kunna ange vilka demonteringsarbeten som kan utföras av en lekman respektive vilka delar som måste bytas och repareras av fackman.</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Leverantören ska tillhandhålla sprängskiss (illustration) av produkten som visar vilka delar som kan bytas ut och vilka verktyg som krävs. Instruktioner som steg för steg beskriver hur delar och komponenter kan bytas ut ska framgå. QR kod eller liknande, (på eller medskickat produkten) som leder till tillverkarens websida där dessa uppgifter kan hittas godtas. Det ska framgå hur olika delar bör källsorteras. Det ska även framgå vilka delar som måste bytas och repareras av fackman, som exempelvis byte och reparation av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elbox</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motorer och reglage för höj- och sänkfunktion</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Hänvisning till var instruktioner för demontering och utbyte av delar och komponenter ska framgå av produktbeskrivningen.</a:t>
            </a:r>
          </a:p>
          <a:p>
            <a:pPr marL="342900" lvl="0" indent="-342900">
              <a:buFont typeface="Symbol" panose="05050102010706020507" pitchFamily="18" charset="2"/>
              <a:buChar char=""/>
            </a:pP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1</a:t>
            </a:fld>
            <a:endParaRPr lang="sv-SE"/>
          </a:p>
        </p:txBody>
      </p:sp>
    </p:spTree>
    <p:extLst>
      <p:ext uri="{BB962C8B-B14F-4D97-AF65-F5344CB8AC3E}">
        <p14:creationId xmlns:p14="http://schemas.microsoft.com/office/powerpoint/2010/main" val="266364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32BECFC5-48CF-42CC-AE5A-3322E444B1A2}" type="datetime1">
              <a:rPr lang="sv-SE" smtClean="0"/>
              <a:t>2022-10-06</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DADF734E-1921-459C-B204-12BFA9EBA0C5}" type="datetime1">
              <a:rPr lang="sv-SE" smtClean="0"/>
              <a:t>2022-10-06</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73CF7AA4-4BEA-43A7-AAE0-3E396174383E}" type="datetime1">
              <a:rPr lang="sv-SE" smtClean="0"/>
              <a:t>2022-10-06</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7794C0E5-069B-4FC6-95C4-5785F262EA59}" type="datetime1">
              <a:rPr lang="sv-SE" smtClean="0"/>
              <a:t>2022-10-06</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ADC1D01D-3647-43E0-A67A-3709C4E7454D}" type="datetime1">
              <a:rPr lang="sv-SE" smtClean="0"/>
              <a:t>2022-10-06</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67A395E9-CFB0-4B33-8A23-9E92DCE7B298}" type="datetime1">
              <a:rPr lang="sv-SE" smtClean="0"/>
              <a:t>2022-10-06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36186FEE-21F7-4E72-8047-218BED763553}" type="datetime1">
              <a:rPr lang="sv-SE" smtClean="0"/>
              <a:t>2022-10-06</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format</a:t>
            </a:r>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1F2400B8-E72E-4BC8-BF97-59766B680107}" type="datetime1">
              <a:rPr lang="sv-SE" smtClean="0"/>
              <a:t>2022-10-06</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9517B9A-42D8-4047-995D-1DFC37CA370B}" type="datetime1">
              <a:rPr lang="sv-SE" smtClean="0"/>
              <a:t>2022-10-06</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AE31A35C-F099-4DF9-94E7-AA05F74EDB8A}" type="datetime1">
              <a:rPr lang="sv-SE" smtClean="0"/>
              <a:t>2022-10-06</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904A2B4E-5D5F-4548-9798-0EF7BC006E23}" type="datetime1">
              <a:rPr lang="sv-SE" smtClean="0"/>
              <a:t>2022-10-06</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57E07D38-FAF1-4F74-8C2E-82CA73DB62B5}" type="datetime1">
              <a:rPr lang="sv-SE" smtClean="0"/>
              <a:t>2022-10-06</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a:t>Redigera format för bakgrundstext</a:t>
            </a:r>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4C166FF7-B014-4D1B-A6F1-39893CA10952}" type="datetime1">
              <a:rPr lang="sv-SE" smtClean="0"/>
              <a:t>2022-10-06</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D8350EB8-72FA-4055-B49C-942E13BC11DD}" type="datetime1">
              <a:rPr lang="sv-SE" smtClean="0"/>
              <a:t>2022-10-06</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3957C480-C71B-4B5D-A29D-CA6908117FA8}" type="datetime1">
              <a:rPr lang="sv-SE" smtClean="0"/>
              <a:t>2022-10-06</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Redigera format för bakgrundstext</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039170B4-226F-40A0-A548-1DE00F7097C4}" type="datetime1">
              <a:rPr lang="sv-SE" smtClean="0"/>
              <a:t>2022-10-06</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361153DA-1094-4013-B081-30DA18491671}" type="datetime1">
              <a:rPr lang="sv-SE" smtClean="0"/>
              <a:t>2022-10-06</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49F4B0-3010-6165-4D44-A2491A0D0FE2}"/>
              </a:ext>
            </a:extLst>
          </p:cNvPr>
          <p:cNvSpPr>
            <a:spLocks noGrp="1"/>
          </p:cNvSpPr>
          <p:nvPr>
            <p:ph type="title"/>
          </p:nvPr>
        </p:nvSpPr>
        <p:spPr/>
        <p:txBody>
          <a:bodyPr/>
          <a:lstStyle/>
          <a:p>
            <a:r>
              <a:rPr lang="sv-SE" dirty="0"/>
              <a:t>Synliggöra hållbara alternativ</a:t>
            </a:r>
          </a:p>
        </p:txBody>
      </p:sp>
      <p:sp>
        <p:nvSpPr>
          <p:cNvPr id="3" name="Platshållare för innehåll 2">
            <a:extLst>
              <a:ext uri="{FF2B5EF4-FFF2-40B4-BE49-F238E27FC236}">
                <a16:creationId xmlns:a16="http://schemas.microsoft.com/office/drawing/2014/main" id="{A9A41B69-0361-8C9A-BB07-CBFED83B63C9}"/>
              </a:ext>
            </a:extLst>
          </p:cNvPr>
          <p:cNvSpPr>
            <a:spLocks noGrp="1"/>
          </p:cNvSpPr>
          <p:nvPr>
            <p:ph idx="1"/>
          </p:nvPr>
        </p:nvSpPr>
        <p:spPr>
          <a:xfrm>
            <a:off x="923924" y="1684275"/>
            <a:ext cx="9078719" cy="4411663"/>
          </a:xfrm>
        </p:spPr>
        <p:txBody>
          <a:bodyPr/>
          <a:lstStyle/>
          <a:p>
            <a:pPr marL="0" indent="0">
              <a:buNone/>
            </a:pPr>
            <a:r>
              <a:rPr lang="sv-SE" dirty="0"/>
              <a:t>Hållbara alternativ kommer markeras med färgsymboler och loggor i prislistor och digital möbelkatalog</a:t>
            </a:r>
          </a:p>
          <a:p>
            <a:pPr marL="0" indent="0">
              <a:buNone/>
            </a:pPr>
            <a:r>
              <a:rPr lang="sv-SE" dirty="0"/>
              <a:t> </a:t>
            </a:r>
          </a:p>
          <a:p>
            <a:pPr lvl="1">
              <a:buClr>
                <a:srgbClr val="00B050"/>
              </a:buClr>
              <a:buSzPct val="200000"/>
            </a:pPr>
            <a:r>
              <a:rPr lang="sv-SE" dirty="0"/>
              <a:t>Miljömärkt möbel (Svanen, Möbelfakta, EU </a:t>
            </a:r>
            <a:r>
              <a:rPr lang="sv-SE" dirty="0" err="1"/>
              <a:t>ecolabel</a:t>
            </a:r>
            <a:r>
              <a:rPr lang="sv-SE" dirty="0"/>
              <a:t> eller annan likvärdig)</a:t>
            </a:r>
          </a:p>
          <a:p>
            <a:pPr marL="268287" lvl="1" indent="0">
              <a:buClr>
                <a:srgbClr val="00B050"/>
              </a:buClr>
              <a:buSzPct val="200000"/>
              <a:buNone/>
            </a:pPr>
            <a:endParaRPr lang="sv-SE" dirty="0"/>
          </a:p>
          <a:p>
            <a:pPr lvl="1">
              <a:buClr>
                <a:srgbClr val="92D050"/>
              </a:buClr>
              <a:buSzPct val="200000"/>
            </a:pPr>
            <a:r>
              <a:rPr lang="sv-SE" dirty="0"/>
              <a:t>Hållbarhetsmärkt beståndsdel (FSC, PEFC, </a:t>
            </a:r>
            <a:r>
              <a:rPr lang="sv-SE" dirty="0" err="1"/>
              <a:t>Oeko</a:t>
            </a:r>
            <a:r>
              <a:rPr lang="sv-SE" dirty="0"/>
              <a:t>-TEX, GOTS m </a:t>
            </a:r>
            <a:r>
              <a:rPr lang="sv-SE" dirty="0" err="1"/>
              <a:t>fl</a:t>
            </a:r>
            <a:r>
              <a:rPr lang="sv-SE" dirty="0"/>
              <a:t>)</a:t>
            </a:r>
          </a:p>
          <a:p>
            <a:pPr marL="268287" lvl="1" indent="0">
              <a:buClr>
                <a:srgbClr val="92D050"/>
              </a:buClr>
              <a:buSzPct val="200000"/>
              <a:buNone/>
            </a:pPr>
            <a:endParaRPr lang="sv-SE" dirty="0"/>
          </a:p>
          <a:p>
            <a:pPr lvl="1">
              <a:buSzPct val="200000"/>
            </a:pPr>
            <a:r>
              <a:rPr lang="sv-SE" dirty="0"/>
              <a:t>Klimatdeklarerad produkt (med hänvisning till EPD i produktbeskrivningen)</a:t>
            </a:r>
          </a:p>
          <a:p>
            <a:pPr marL="268287" lvl="1" indent="0">
              <a:buSzPct val="200000"/>
              <a:buNone/>
            </a:pPr>
            <a:endParaRPr lang="sv-SE" b="1" dirty="0"/>
          </a:p>
          <a:p>
            <a:pPr lvl="1">
              <a:buClr>
                <a:schemeClr val="accent2"/>
              </a:buClr>
              <a:buSzPct val="200000"/>
            </a:pPr>
            <a:r>
              <a:rPr lang="sv-SE" dirty="0"/>
              <a:t>Produkt med återvunnet/förnybart material (andel ska framgå i produktbeskrivningen)</a:t>
            </a:r>
          </a:p>
          <a:p>
            <a:pPr marL="268287" lvl="1" indent="0">
              <a:buClr>
                <a:schemeClr val="accent2"/>
              </a:buClr>
              <a:buSzPct val="200000"/>
              <a:buNone/>
            </a:pPr>
            <a:endParaRPr lang="sv-SE" dirty="0"/>
          </a:p>
          <a:p>
            <a:pPr lvl="1">
              <a:buClr>
                <a:schemeClr val="accent4">
                  <a:lumMod val="40000"/>
                  <a:lumOff val="60000"/>
                </a:schemeClr>
              </a:buClr>
              <a:buSzPct val="200000"/>
            </a:pPr>
            <a:r>
              <a:rPr lang="sv-SE" dirty="0"/>
              <a:t>Demonterbar produkt (se definition)</a:t>
            </a:r>
          </a:p>
          <a:p>
            <a:pPr lvl="1"/>
            <a:endParaRPr lang="sv-SE" dirty="0"/>
          </a:p>
        </p:txBody>
      </p:sp>
      <p:sp>
        <p:nvSpPr>
          <p:cNvPr id="4" name="Platshållare för datum 3">
            <a:extLst>
              <a:ext uri="{FF2B5EF4-FFF2-40B4-BE49-F238E27FC236}">
                <a16:creationId xmlns:a16="http://schemas.microsoft.com/office/drawing/2014/main" id="{469696F2-EBD4-CD06-FC67-5046B330203C}"/>
              </a:ext>
            </a:extLst>
          </p:cNvPr>
          <p:cNvSpPr>
            <a:spLocks noGrp="1"/>
          </p:cNvSpPr>
          <p:nvPr>
            <p:ph type="dt" sz="half" idx="10"/>
          </p:nvPr>
        </p:nvSpPr>
        <p:spPr/>
        <p:txBody>
          <a:bodyPr/>
          <a:lstStyle/>
          <a:p>
            <a:r>
              <a:rPr lang="sv-SE" dirty="0"/>
              <a:t>220826, version 1</a:t>
            </a:r>
          </a:p>
        </p:txBody>
      </p:sp>
      <p:sp>
        <p:nvSpPr>
          <p:cNvPr id="5" name="Platshållare för sidfot 4">
            <a:extLst>
              <a:ext uri="{FF2B5EF4-FFF2-40B4-BE49-F238E27FC236}">
                <a16:creationId xmlns:a16="http://schemas.microsoft.com/office/drawing/2014/main" id="{5F62CD43-0D45-C0A5-2ED6-5657970D1FC4}"/>
              </a:ext>
            </a:extLst>
          </p:cNvPr>
          <p:cNvSpPr>
            <a:spLocks noGrp="1"/>
          </p:cNvSpPr>
          <p:nvPr>
            <p:ph type="ftr" sz="quarter" idx="11"/>
          </p:nvPr>
        </p:nvSpPr>
        <p:spPr/>
        <p:txBody>
          <a:bodyPr/>
          <a:lstStyle/>
          <a:p>
            <a:r>
              <a:rPr lang="sv-SE" dirty="0"/>
              <a:t>Möbler för kontor och omsorg och Möbler för skola och förskola</a:t>
            </a:r>
          </a:p>
        </p:txBody>
      </p:sp>
      <p:sp>
        <p:nvSpPr>
          <p:cNvPr id="6" name="Platshållare för bildnummer 5">
            <a:extLst>
              <a:ext uri="{FF2B5EF4-FFF2-40B4-BE49-F238E27FC236}">
                <a16:creationId xmlns:a16="http://schemas.microsoft.com/office/drawing/2014/main" id="{64235D55-FCFA-5ECF-F6D4-2B531593319A}"/>
              </a:ext>
            </a:extLst>
          </p:cNvPr>
          <p:cNvSpPr>
            <a:spLocks noGrp="1"/>
          </p:cNvSpPr>
          <p:nvPr>
            <p:ph type="sldNum" sz="quarter" idx="12"/>
          </p:nvPr>
        </p:nvSpPr>
        <p:spPr/>
        <p:txBody>
          <a:bodyPr/>
          <a:lstStyle/>
          <a:p>
            <a:fld id="{AE086683-F536-42AB-ABBC-F4803DFE8DBC}" type="slidenum">
              <a:rPr lang="sv-SE" smtClean="0"/>
              <a:t>1</a:t>
            </a:fld>
            <a:endParaRPr lang="sv-SE"/>
          </a:p>
        </p:txBody>
      </p:sp>
    </p:spTree>
    <p:extLst>
      <p:ext uri="{BB962C8B-B14F-4D97-AF65-F5344CB8AC3E}">
        <p14:creationId xmlns:p14="http://schemas.microsoft.com/office/powerpoint/2010/main" val="2183868383"/>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7F4D5739-062C-40C0-93D3-1A1E21D23E20}" vid="{B712451B-8A42-487B-B198-ECB602DA56E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schemas.microsoft.com/office/infopath/2007/PartnerControls"/>
    <ds:schemaRef ds:uri="http://purl.org/dc/elements/1.1/"/>
    <ds:schemaRef ds:uri="http://schemas.microsoft.com/office/2006/metadata/properties"/>
    <ds:schemaRef ds:uri="17798c2e-8ec6-411a-92bf-42cada8c5360"/>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adda-inkopscentral_mall</Template>
  <TotalTime>5728</TotalTime>
  <Words>654</Words>
  <Application>Microsoft Office PowerPoint</Application>
  <PresentationFormat>Bredbild</PresentationFormat>
  <Paragraphs>43</Paragraphs>
  <Slides>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vt:i4>
      </vt:variant>
    </vt:vector>
  </HeadingPairs>
  <TitlesOfParts>
    <vt:vector size="8" baseType="lpstr">
      <vt:lpstr>Arial</vt:lpstr>
      <vt:lpstr>Calibri</vt:lpstr>
      <vt:lpstr>Corbel</vt:lpstr>
      <vt:lpstr>Courier New</vt:lpstr>
      <vt:lpstr>Symbol</vt:lpstr>
      <vt:lpstr>Wingdings</vt:lpstr>
      <vt:lpstr>Adda - Inköprscentral</vt:lpstr>
      <vt:lpstr>Synliggöra hållbara alternativ</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Roos Amanda</dc:creator>
  <cp:lastModifiedBy>Wettergren Lena</cp:lastModifiedBy>
  <cp:revision>160</cp:revision>
  <dcterms:created xsi:type="dcterms:W3CDTF">2021-03-19T14:21:37Z</dcterms:created>
  <dcterms:modified xsi:type="dcterms:W3CDTF">2022-10-06T16:51:18Z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