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03/10/2022</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2022-10-03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Redigera format för bakgrundstext</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Redigera format för bakgrundstext</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2022-10-03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2022-10-03</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64.png"/><Relationship Id="rId3" Type="http://schemas.openxmlformats.org/officeDocument/2006/relationships/image" Target="../media/image12.png"/><Relationship Id="rId7" Type="http://schemas.openxmlformats.org/officeDocument/2006/relationships/image" Target="../media/image11.png"/><Relationship Id="rId12" Type="http://schemas.openxmlformats.org/officeDocument/2006/relationships/image" Target="../media/image28.svg"/><Relationship Id="rId2" Type="http://schemas.openxmlformats.org/officeDocument/2006/relationships/image" Target="../media/image63.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7.png"/><Relationship Id="rId5" Type="http://schemas.openxmlformats.org/officeDocument/2006/relationships/image" Target="../media/image8.png"/><Relationship Id="rId10" Type="http://schemas.openxmlformats.org/officeDocument/2006/relationships/image" Target="../media/image20.png"/><Relationship Id="rId4" Type="http://schemas.openxmlformats.org/officeDocument/2006/relationships/image" Target="../media/image13.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2022-10-03</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p:txBody>
          <a:bodyPr/>
          <a:lstStyle/>
          <a:p>
            <a:r>
              <a:rPr lang="sv-SE" dirty="0"/>
              <a:t>Storköksutrustning 2020</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435395"/>
            <a:ext cx="1176473" cy="900000"/>
          </a:xfrm>
        </p:spPr>
        <p:txBody>
          <a:bodyPr/>
          <a:lstStyle/>
          <a:p>
            <a:r>
              <a:rPr lang="sv-SE"/>
              <a:t>Enkelhet</a:t>
            </a:r>
            <a:endParaRPr lang="sv-SE" dirty="0"/>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a:xfrm>
            <a:off x="1636086" y="1486939"/>
            <a:ext cx="5506644" cy="900000"/>
          </a:xfrm>
        </p:spPr>
        <p:txBody>
          <a:bodyPr>
            <a:normAutofit/>
          </a:bodyPr>
          <a:lstStyle/>
          <a:p>
            <a:pPr marL="0" indent="0">
              <a:buNone/>
            </a:pPr>
            <a:r>
              <a:rPr lang="sv-SE" dirty="0"/>
              <a:t> Möjlighet att avropa både enskilda produkter och ett komplett storkök</a:t>
            </a:r>
          </a:p>
          <a:p>
            <a:pPr marL="0" indent="0">
              <a:buNone/>
            </a:pPr>
            <a:r>
              <a:rPr lang="sv-SE" dirty="0"/>
              <a:t>Mallar finns för att förenkla och stödja vid avrop</a:t>
            </a:r>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1673" y="2397736"/>
            <a:ext cx="1176473" cy="900000"/>
          </a:xfrm>
        </p:spPr>
        <p:txBody>
          <a:bodyPr/>
          <a:lstStyle/>
          <a:p>
            <a:r>
              <a:rPr lang="sv-SE"/>
              <a:t>Hållbarhet</a:t>
            </a:r>
            <a:endParaRPr lang="sv-SE" dirty="0"/>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p:txBody>
          <a:bodyPr>
            <a:normAutofit/>
          </a:bodyPr>
          <a:lstStyle/>
          <a:p>
            <a:pPr marL="0" indent="0">
              <a:buNone/>
            </a:pPr>
            <a:r>
              <a:rPr lang="sv-SE" dirty="0"/>
              <a:t>Utrustning med god energiprestanda eller energi- och vattenbesparande funktioner erbjuds på ramavtalet.</a:t>
            </a:r>
          </a:p>
          <a:p>
            <a:pPr marL="0" indent="0">
              <a:buNone/>
            </a:pPr>
            <a:r>
              <a:rPr lang="sv-SE" dirty="0"/>
              <a:t>Stora möjligheter till funktioner som bidrar till en god arbetsmiljö. </a:t>
            </a:r>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3" y="3360077"/>
            <a:ext cx="1176473" cy="900000"/>
          </a:xfrm>
        </p:spPr>
        <p:txBody>
          <a:bodyPr/>
          <a:lstStyle/>
          <a:p>
            <a:r>
              <a:rPr lang="sv-SE"/>
              <a:t>Besparing</a:t>
            </a:r>
            <a:endParaRPr lang="sv-SE" dirty="0"/>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p:txBody>
          <a:bodyPr/>
          <a:lstStyle/>
          <a:p>
            <a:pPr marL="0" indent="0">
              <a:buNone/>
            </a:pPr>
            <a:r>
              <a:rPr lang="sv-SE" dirty="0"/>
              <a:t>Alltid rätt produkt till lägsta totalpris</a:t>
            </a:r>
          </a:p>
          <a:p>
            <a:pPr marL="0" indent="0">
              <a:buNone/>
            </a:pPr>
            <a:r>
              <a:rPr lang="sv-SE" dirty="0"/>
              <a:t>Avtalet vägleder kunden till rätt produkt för sin verksamhet vilket leder till längre livslängd och till lägre totalkostnad. </a:t>
            </a:r>
          </a:p>
          <a:p>
            <a:pPr marL="0" indent="0">
              <a:buNone/>
            </a:pPr>
            <a:endParaRPr lang="sv-SE" dirty="0"/>
          </a:p>
          <a:p>
            <a:pPr marL="0" indent="0">
              <a:buNone/>
            </a:pPr>
            <a:endParaRPr lang="sv-SE" dirty="0"/>
          </a:p>
          <a:p>
            <a:endParaRPr lang="sv-SE" dirty="0"/>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1673" y="4322418"/>
            <a:ext cx="1176473" cy="900000"/>
          </a:xfrm>
        </p:spPr>
        <p:txBody>
          <a:bodyPr/>
          <a:lstStyle/>
          <a:p>
            <a:r>
              <a:rPr lang="sv-SE"/>
              <a:t>Innovation</a:t>
            </a:r>
            <a:endParaRPr lang="sv-SE" dirty="0"/>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p:txBody>
          <a:bodyPr/>
          <a:lstStyle/>
          <a:p>
            <a:pPr marL="0" indent="0">
              <a:buNone/>
            </a:pPr>
            <a:r>
              <a:rPr lang="sv-SE" dirty="0"/>
              <a:t>Avropsmodellerna Särskild fördelningsnyckel och Förnyad konkurrensutsättning ger hög flexibilitet, senaste tekniken är alltid möjlig att avropa</a:t>
            </a:r>
          </a:p>
          <a:p>
            <a:pPr marL="0" indent="0">
              <a:buNone/>
            </a:pPr>
            <a:r>
              <a:rPr lang="sv-SE" dirty="0"/>
              <a:t> 3 stycken samverkande ramavtal inom storköksområdet ger stöd vid analys, planering, projektering, anskaffning, installation/service, besiktning samt utbildning</a:t>
            </a: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3" y="5284760"/>
            <a:ext cx="1176473" cy="900000"/>
          </a:xfrm>
        </p:spPr>
        <p:txBody>
          <a:bodyPr/>
          <a:lstStyle/>
          <a:p>
            <a:r>
              <a:rPr lang="sv-SE"/>
              <a:t>Digitalisering</a:t>
            </a:r>
            <a:endParaRPr lang="sv-SE" dirty="0"/>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p:txBody>
          <a:bodyPr/>
          <a:lstStyle/>
          <a:p>
            <a:pPr marL="0" indent="0">
              <a:buNone/>
            </a:pPr>
            <a:r>
              <a:rPr lang="sv-SE" dirty="0"/>
              <a:t>Möjlighet att avropa smarta och energieffektiva produkter, olika typer av styrning optimerar driften av produkterna </a:t>
            </a:r>
          </a:p>
          <a:p>
            <a:pPr marL="0" indent="0">
              <a:buNone/>
            </a:pPr>
            <a:r>
              <a:rPr lang="sv-SE" dirty="0"/>
              <a:t>Förbrukningsartiklar och reservdelar kan avropas via e-handel</a:t>
            </a:r>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4093" y="4283327"/>
            <a:ext cx="2040714" cy="309309"/>
          </a:xfrm>
        </p:spPr>
        <p:txBody>
          <a:bodyPr/>
          <a:lstStyle/>
          <a:p>
            <a:r>
              <a:rPr lang="sv-SE"/>
              <a:t>Avtalsuppföljning</a:t>
            </a:r>
            <a:endParaRPr lang="sv-SE" dirty="0"/>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p:txBody>
          <a:bodyPr/>
          <a:lstStyle/>
          <a:p>
            <a:r>
              <a:rPr lang="sv-SE" dirty="0"/>
              <a:t>6 månader</a:t>
            </a:r>
          </a:p>
          <a:p>
            <a:r>
              <a:rPr lang="sv-SE" dirty="0"/>
              <a:t>18 månader</a:t>
            </a:r>
          </a:p>
          <a:p>
            <a:r>
              <a:rPr lang="sv-SE" dirty="0"/>
              <a:t>Därefter uppföljning var 12:e månad</a:t>
            </a:r>
          </a:p>
        </p:txBody>
      </p:sp>
      <p:sp>
        <p:nvSpPr>
          <p:cNvPr id="46" name="Platshållare för text 45">
            <a:extLst>
              <a:ext uri="{FF2B5EF4-FFF2-40B4-BE49-F238E27FC236}">
                <a16:creationId xmlns:a16="http://schemas.microsoft.com/office/drawing/2014/main" id="{2CEC137B-1EAD-4CEC-9B12-6AD1DB6DE58C}"/>
              </a:ext>
            </a:extLst>
          </p:cNvPr>
          <p:cNvSpPr>
            <a:spLocks noGrp="1"/>
          </p:cNvSpPr>
          <p:nvPr>
            <p:ph type="body" sz="quarter" idx="23"/>
          </p:nvPr>
        </p:nvSpPr>
        <p:spPr>
          <a:xfrm>
            <a:off x="9704093" y="437008"/>
            <a:ext cx="2040714" cy="309309"/>
          </a:xfrm>
        </p:spPr>
        <p:txBody>
          <a:bodyPr/>
          <a:lstStyle/>
          <a:p>
            <a:r>
              <a:rPr lang="sv-SE"/>
              <a:t>Anbudsområden</a:t>
            </a:r>
            <a:endParaRPr lang="sv-SE" dirty="0"/>
          </a:p>
        </p:txBody>
      </p:sp>
      <p:sp>
        <p:nvSpPr>
          <p:cNvPr id="24" name="Platshållare för text 23">
            <a:extLst>
              <a:ext uri="{FF2B5EF4-FFF2-40B4-BE49-F238E27FC236}">
                <a16:creationId xmlns:a16="http://schemas.microsoft.com/office/drawing/2014/main" id="{BFA7E6E6-0234-489D-B12F-5604C0857E11}"/>
              </a:ext>
            </a:extLst>
          </p:cNvPr>
          <p:cNvSpPr>
            <a:spLocks noGrp="1"/>
          </p:cNvSpPr>
          <p:nvPr>
            <p:ph type="body" sz="quarter" idx="24"/>
          </p:nvPr>
        </p:nvSpPr>
        <p:spPr/>
        <p:txBody>
          <a:bodyPr>
            <a:normAutofit fontScale="92500" lnSpcReduction="10000"/>
          </a:bodyPr>
          <a:lstStyle/>
          <a:p>
            <a:pPr marL="0" indent="0">
              <a:buNone/>
            </a:pPr>
            <a:r>
              <a:rPr lang="sv-SE" dirty="0">
                <a:solidFill>
                  <a:srgbClr val="43606F"/>
                </a:solidFill>
              </a:rPr>
              <a:t>Avtalet omfattar storköksutrustning, produkter, service, installation och projektering inom följande delområden:</a:t>
            </a:r>
          </a:p>
          <a:p>
            <a:pPr marL="228600" indent="-228600"/>
            <a:endParaRPr lang="sv-SE" dirty="0">
              <a:solidFill>
                <a:srgbClr val="43606F"/>
              </a:solidFill>
            </a:endParaRPr>
          </a:p>
          <a:p>
            <a:pPr marL="228600" indent="-228600"/>
            <a:r>
              <a:rPr lang="sv-SE" dirty="0">
                <a:solidFill>
                  <a:srgbClr val="43606F"/>
                </a:solidFill>
              </a:rPr>
              <a:t>diskmaskiner</a:t>
            </a:r>
          </a:p>
          <a:p>
            <a:pPr marL="228600" indent="-228600"/>
            <a:r>
              <a:rPr lang="sv-SE" dirty="0">
                <a:solidFill>
                  <a:srgbClr val="43606F"/>
                </a:solidFill>
              </a:rPr>
              <a:t>kyla</a:t>
            </a:r>
          </a:p>
          <a:p>
            <a:pPr marL="228600" indent="-228600"/>
            <a:r>
              <a:rPr lang="sv-SE" dirty="0">
                <a:solidFill>
                  <a:srgbClr val="43606F"/>
                </a:solidFill>
              </a:rPr>
              <a:t>värme och tillagning</a:t>
            </a:r>
          </a:p>
          <a:p>
            <a:pPr marL="228600" indent="-228600"/>
            <a:r>
              <a:rPr lang="sv-SE" dirty="0">
                <a:solidFill>
                  <a:srgbClr val="43606F"/>
                </a:solidFill>
              </a:rPr>
              <a:t>värme - kokgrytor</a:t>
            </a:r>
          </a:p>
          <a:p>
            <a:pPr marL="228600" indent="-228600"/>
            <a:r>
              <a:rPr lang="sv-SE" dirty="0">
                <a:solidFill>
                  <a:srgbClr val="43606F"/>
                </a:solidFill>
              </a:rPr>
              <a:t>beredningsmaskiner</a:t>
            </a:r>
          </a:p>
          <a:p>
            <a:pPr marL="228600" indent="-228600"/>
            <a:r>
              <a:rPr lang="sv-SE" dirty="0">
                <a:solidFill>
                  <a:srgbClr val="43606F"/>
                </a:solidFill>
              </a:rPr>
              <a:t>inredning och serveringsutrustning</a:t>
            </a:r>
            <a:endParaRPr lang="sv-SE" dirty="0"/>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7505522" y="437008"/>
            <a:ext cx="2040714" cy="309309"/>
          </a:xfrm>
        </p:spPr>
        <p:txBody>
          <a:bodyPr/>
          <a:lstStyle/>
          <a:p>
            <a:r>
              <a:rPr lang="sv-SE"/>
              <a:t>Avtalstid</a:t>
            </a:r>
            <a:endParaRPr lang="sv-SE" dirty="0"/>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7505522" y="770056"/>
            <a:ext cx="2040714" cy="654274"/>
          </a:xfrm>
        </p:spPr>
        <p:txBody>
          <a:bodyPr>
            <a:normAutofit/>
          </a:bodyPr>
          <a:lstStyle/>
          <a:p>
            <a:pPr marL="0" indent="0">
              <a:buNone/>
            </a:pPr>
            <a:r>
              <a:rPr lang="sv-SE" dirty="0">
                <a:solidFill>
                  <a:srgbClr val="444444"/>
                </a:solidFill>
              </a:rPr>
              <a:t>2022-06-27 till 2026-06-26</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505522" y="1495443"/>
            <a:ext cx="2040714" cy="309309"/>
          </a:xfrm>
        </p:spPr>
        <p:txBody>
          <a:bodyPr/>
          <a:lstStyle/>
          <a:p>
            <a:r>
              <a:rPr lang="sv-SE"/>
              <a:t>Avropsförfarande</a:t>
            </a:r>
            <a:endParaRPr lang="sv-SE" dirty="0"/>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p:txBody>
          <a:bodyPr>
            <a:normAutofit/>
          </a:bodyPr>
          <a:lstStyle/>
          <a:p>
            <a:pPr marL="0" lvl="0" indent="0">
              <a:spcBef>
                <a:spcPts val="600"/>
              </a:spcBef>
              <a:buClrTx/>
              <a:buNone/>
            </a:pPr>
            <a:r>
              <a:rPr lang="sv-SE" altLang="sv-SE" dirty="0">
                <a:solidFill>
                  <a:prstClr val="black"/>
                </a:solidFill>
              </a:rPr>
              <a:t>Särskild fördelningsnyckel samt Förnyad konkurrensutsättning</a:t>
            </a:r>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505522" y="2835967"/>
            <a:ext cx="2040714" cy="309309"/>
          </a:xfrm>
        </p:spPr>
        <p:txBody>
          <a:bodyPr/>
          <a:lstStyle/>
          <a:p>
            <a:r>
              <a:rPr lang="sv-SE" dirty="0"/>
              <a:t>Leverantörer </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p:txBody>
          <a:bodyPr/>
          <a:lstStyle/>
          <a:p>
            <a:pPr marL="0" indent="0">
              <a:buNone/>
            </a:pPr>
            <a:r>
              <a:rPr lang="sv-SE" dirty="0"/>
              <a:t>11 </a:t>
            </a:r>
            <a:r>
              <a:rPr lang="sv-SE" dirty="0">
                <a:solidFill>
                  <a:prstClr val="black"/>
                </a:solidFill>
              </a:rPr>
              <a:t>stycken, uppdelade på geografiskt område (region) samt anbudsområde</a:t>
            </a:r>
          </a:p>
          <a:p>
            <a:endParaRPr lang="sv-SE" dirty="0"/>
          </a:p>
        </p:txBody>
      </p:sp>
      <p:sp>
        <p:nvSpPr>
          <p:cNvPr id="44" name="Platshållare för text 43">
            <a:extLst>
              <a:ext uri="{FF2B5EF4-FFF2-40B4-BE49-F238E27FC236}">
                <a16:creationId xmlns:a16="http://schemas.microsoft.com/office/drawing/2014/main" id="{1C719202-A229-465C-81CE-37313F34C269}"/>
              </a:ext>
            </a:extLst>
          </p:cNvPr>
          <p:cNvSpPr>
            <a:spLocks noGrp="1"/>
          </p:cNvSpPr>
          <p:nvPr>
            <p:ph type="body" sz="quarter" idx="21"/>
          </p:nvPr>
        </p:nvSpPr>
        <p:spPr>
          <a:xfrm>
            <a:off x="7505522" y="5198528"/>
            <a:ext cx="2040714" cy="309309"/>
          </a:xfrm>
        </p:spPr>
        <p:txBody>
          <a:bodyPr/>
          <a:lstStyle/>
          <a:p>
            <a:r>
              <a:rPr lang="sv-SE"/>
              <a:t>Pris och sortiment</a:t>
            </a:r>
            <a:endParaRPr lang="sv-SE" dirty="0"/>
          </a:p>
        </p:txBody>
      </p:sp>
      <p:sp>
        <p:nvSpPr>
          <p:cNvPr id="23" name="Platshållare för text 22">
            <a:extLst>
              <a:ext uri="{FF2B5EF4-FFF2-40B4-BE49-F238E27FC236}">
                <a16:creationId xmlns:a16="http://schemas.microsoft.com/office/drawing/2014/main" id="{AB700810-63FD-420D-9196-451E6678ECC2}"/>
              </a:ext>
            </a:extLst>
          </p:cNvPr>
          <p:cNvSpPr>
            <a:spLocks noGrp="1"/>
          </p:cNvSpPr>
          <p:nvPr>
            <p:ph type="body" sz="quarter" idx="22"/>
          </p:nvPr>
        </p:nvSpPr>
        <p:spPr/>
        <p:txBody>
          <a:bodyPr>
            <a:normAutofit fontScale="92500" lnSpcReduction="20000"/>
          </a:bodyPr>
          <a:lstStyle/>
          <a:p>
            <a:pPr marL="0" indent="0">
              <a:spcBef>
                <a:spcPts val="600"/>
              </a:spcBef>
              <a:buNone/>
            </a:pPr>
            <a:r>
              <a:rPr lang="sv-SE" dirty="0"/>
              <a:t>Upphandlat sortiment prisjusteras enligt index. Övrigt sortiment har samma rabattsats genom hela avtalsperioden</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704093" y="2835967"/>
            <a:ext cx="2040714" cy="309309"/>
          </a:xfrm>
        </p:spPr>
        <p:txBody>
          <a:bodyPr/>
          <a:lstStyle/>
          <a:p>
            <a:r>
              <a:rPr lang="sv-SE"/>
              <a:t>Leveransvillkor</a:t>
            </a:r>
            <a:endParaRPr lang="sv-SE" dirty="0"/>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p:txBody>
          <a:bodyPr/>
          <a:lstStyle/>
          <a:p>
            <a:pPr marL="0" indent="0">
              <a:buNone/>
            </a:pPr>
            <a:r>
              <a:rPr lang="sv-SE" dirty="0"/>
              <a:t>DDP, </a:t>
            </a:r>
            <a:r>
              <a:rPr lang="sv-SE" dirty="0" err="1"/>
              <a:t>Incoterms</a:t>
            </a:r>
            <a:r>
              <a:rPr lang="sv-SE" dirty="0"/>
              <a:t> 2020. Leverantören står för alla risker och kostnader fram till att godset finns tillgängligt på den angivna platsen</a:t>
            </a:r>
          </a:p>
        </p:txBody>
      </p:sp>
      <p:pic>
        <p:nvPicPr>
          <p:cNvPr id="28" name="Bild 12">
            <a:extLst>
              <a:ext uri="{FF2B5EF4-FFF2-40B4-BE49-F238E27FC236}">
                <a16:creationId xmlns:a16="http://schemas.microsoft.com/office/drawing/2014/main" id="{DF95BE67-F120-4B42-A1F5-A0B336C9F49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8399" y="470833"/>
            <a:ext cx="738909" cy="738909"/>
          </a:xfrm>
          <a:prstGeom prst="rect">
            <a:avLst/>
          </a:prstGeom>
        </p:spPr>
      </p:pic>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p:txBody>
          <a:bodyPr/>
          <a:lstStyle/>
          <a:p>
            <a:pPr marL="0" indent="0">
              <a:buNone/>
            </a:pPr>
            <a:r>
              <a:rPr lang="sv-SE" dirty="0"/>
              <a:t>Ramavtalet för storköksutrustning består av maskiner och produkter för storkök inom sjukvård, skola, omsorg, personalmatsalar eller liknande. </a:t>
            </a:r>
          </a:p>
          <a:p>
            <a:pPr marL="0" indent="0">
              <a:buNone/>
            </a:pPr>
            <a:endParaRPr lang="sv-SE" dirty="0"/>
          </a:p>
          <a:p>
            <a:pPr marL="0" indent="0">
              <a:buNone/>
            </a:pPr>
            <a:r>
              <a:rPr lang="sv-SE" dirty="0"/>
              <a:t>Avtalet erbjuder ett brett, funktionellt sortiment av hög kvalitet med tillhörande service som exempelvis montering och installation. Allt till mycket konkurrenskraftiga priser.</a:t>
            </a:r>
            <a:endParaRPr lang="sv-SE" altLang="sv-SE" sz="900" dirty="0"/>
          </a:p>
          <a:p>
            <a:pPr marL="0" indent="0">
              <a:buNone/>
            </a:pPr>
            <a:endParaRPr lang="sv-SE" dirty="0"/>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p:txBody>
          <a:bodyPr/>
          <a:lstStyle/>
          <a:p>
            <a:pPr marL="0" indent="0">
              <a:buNone/>
            </a:pPr>
            <a:r>
              <a:rPr lang="sv-SE" dirty="0"/>
              <a:t>Minst en gång under avtalstiden genomförs ekonomisk revision och hållbarhetsuppföljning</a:t>
            </a:r>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16223" y="1450406"/>
            <a:ext cx="4680000"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p:txBody>
          <a:bodyPr/>
          <a:lstStyle/>
          <a:p>
            <a:pPr marL="0" indent="0">
              <a:buNone/>
            </a:pPr>
            <a:r>
              <a:rPr lang="sv-SE" dirty="0"/>
              <a:t>Uppdelningen av våra 3 avtal inom storköksutrustning gör det möjligt att avropa med eller utan installation och service från ramavtal Storköksutrustning 2020 installation och service, oberoende konsulter dvs projektörer och besiktningsmän från ramavtal Storköksutrustning konsulter 2020 eller produkter och tjänster från ramavtal Storköksutrustning 2020</a:t>
            </a:r>
          </a:p>
          <a:p>
            <a:pPr marL="0" indent="0">
              <a:buNone/>
            </a:pPr>
            <a:endParaRPr lang="sv-SE" dirty="0"/>
          </a:p>
          <a:p>
            <a:pPr marL="0" indent="0">
              <a:buNone/>
            </a:pPr>
            <a:r>
              <a:rPr lang="sv-SE" dirty="0"/>
              <a:t>Ökad flexibilitet i upplägg medför att avrop kan ske för aktuella delar av entreprenad</a:t>
            </a:r>
          </a:p>
          <a:p>
            <a:pPr marL="0" indent="0">
              <a:buNone/>
            </a:pPr>
            <a:endParaRPr lang="sv-SE" dirty="0"/>
          </a:p>
          <a:p>
            <a:pPr marL="0" indent="0">
              <a:buNone/>
            </a:pPr>
            <a:r>
              <a:rPr lang="sv-SE" dirty="0"/>
              <a:t>Installation och service kan erhållas för de produkter som avropet avser</a:t>
            </a:r>
          </a:p>
          <a:p>
            <a:pPr marL="0" indent="0">
              <a:buNone/>
            </a:pPr>
            <a:endParaRPr lang="sv-SE" dirty="0"/>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3" y="3957050"/>
            <a:ext cx="4680000"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16223" y="4301411"/>
            <a:ext cx="4680000" cy="1861748"/>
          </a:xfrm>
        </p:spPr>
        <p:txBody>
          <a:bodyPr>
            <a:normAutofit/>
          </a:bodyPr>
          <a:lstStyle/>
          <a:p>
            <a:pPr marL="0" indent="0">
              <a:spcBef>
                <a:spcPts val="600"/>
              </a:spcBef>
              <a:buNone/>
            </a:pPr>
            <a:r>
              <a:rPr lang="sv-SE" dirty="0"/>
              <a:t>All storköksutrustning är välisolerad och har energibesparande funktioner</a:t>
            </a:r>
          </a:p>
          <a:p>
            <a:pPr marL="0" indent="0">
              <a:spcBef>
                <a:spcPts val="600"/>
              </a:spcBef>
              <a:buNone/>
            </a:pPr>
            <a:r>
              <a:rPr lang="sv-SE" dirty="0"/>
              <a:t>Energimärkta kyl- och frysskåp, Energy Star-märkta kombiugnar</a:t>
            </a:r>
          </a:p>
          <a:p>
            <a:pPr marL="0" indent="0">
              <a:spcBef>
                <a:spcPts val="600"/>
              </a:spcBef>
              <a:buNone/>
            </a:pPr>
            <a:r>
              <a:rPr lang="sv-SE" dirty="0"/>
              <a:t>Isoleringsmaterial och köldmedier har låg klimatpåverkan</a:t>
            </a:r>
          </a:p>
          <a:p>
            <a:pPr marL="0" indent="0">
              <a:spcBef>
                <a:spcPts val="600"/>
              </a:spcBef>
              <a:buNone/>
            </a:pPr>
            <a:r>
              <a:rPr lang="sv-SE" dirty="0"/>
              <a:t>Diskmaskinerna återanvänder sköljvatten (ger mindre förbrukning)</a:t>
            </a:r>
          </a:p>
          <a:p>
            <a:pPr marL="0" indent="0">
              <a:spcBef>
                <a:spcPts val="600"/>
              </a:spcBef>
              <a:buNone/>
            </a:pPr>
            <a:r>
              <a:rPr lang="sv-SE" dirty="0"/>
              <a:t>Utrustningen uppfyller gränsvärden för buller.</a:t>
            </a:r>
          </a:p>
          <a:p>
            <a:pPr marL="0" indent="0">
              <a:spcBef>
                <a:spcPts val="600"/>
              </a:spcBef>
              <a:buNone/>
            </a:pPr>
            <a:r>
              <a:rPr lang="sv-SE" dirty="0"/>
              <a:t>Tillbehör som ger bättre ergonomi kan avropas</a:t>
            </a:r>
          </a:p>
          <a:p>
            <a:pPr marL="0" indent="0">
              <a:spcBef>
                <a:spcPts val="600"/>
              </a:spcBef>
              <a:buNone/>
            </a:pPr>
            <a:r>
              <a:rPr lang="sv-SE" dirty="0"/>
              <a:t>Kökspersonal får utbildning kring miljöanpassad användning av utrustningen</a:t>
            </a:r>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Storköksutrustning 2020</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435775" y="4594616"/>
            <a:ext cx="4680000" cy="309309"/>
          </a:xfrm>
        </p:spPr>
        <p:txBody>
          <a:bodyPr/>
          <a:lstStyle/>
          <a:p>
            <a:r>
              <a:rPr lang="sv-SE" dirty="0"/>
              <a:t>Revision</a:t>
            </a:r>
          </a:p>
        </p:txBody>
      </p:sp>
      <p:sp>
        <p:nvSpPr>
          <p:cNvPr id="12" name="Platshållare för bild 11">
            <a:extLst>
              <a:ext uri="{FF2B5EF4-FFF2-40B4-BE49-F238E27FC236}">
                <a16:creationId xmlns:a16="http://schemas.microsoft.com/office/drawing/2014/main" id="{CDD41D70-46D6-449F-9774-61567A78C4B3}"/>
              </a:ext>
            </a:extLst>
          </p:cNvPr>
          <p:cNvSpPr>
            <a:spLocks noGrp="1"/>
          </p:cNvSpPr>
          <p:nvPr>
            <p:ph type="pic" sz="quarter" idx="25"/>
          </p:nvPr>
        </p:nvSpPr>
        <p:spPr/>
      </p:sp>
      <p:pic>
        <p:nvPicPr>
          <p:cNvPr id="3" name="Platshållare för bild 2"/>
          <p:cNvPicPr>
            <a:picLocks noGrp="1" noChangeAspect="1"/>
          </p:cNvPicPr>
          <p:nvPr>
            <p:ph type="pic" sz="quarter" idx="35"/>
          </p:nvPr>
        </p:nvPicPr>
        <p:blipFill>
          <a:blip r:embed="rId2"/>
          <a:srcRect l="147" r="147"/>
          <a:stretch>
            <a:fillRect/>
          </a:stretch>
        </p:blipFill>
        <p:spPr>
          <a:xfrm>
            <a:off x="11260355" y="3065486"/>
            <a:ext cx="540000" cy="540000"/>
          </a:xfrm>
          <a:prstGeom prst="rect">
            <a:avLst/>
          </a:prstGeom>
        </p:spPr>
      </p:pic>
      <p:pic>
        <p:nvPicPr>
          <p:cNvPr id="32"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Grp="1" noChangeAspect="1" noChangeArrowheads="1"/>
          </p:cNvPicPr>
          <p:nvPr>
            <p:ph type="pic" sz="quarter" idx="39"/>
          </p:nvPr>
        </p:nvPicPr>
        <p:blipFill>
          <a:blip r:embed="rId3" cstate="screen">
            <a:extLst>
              <a:ext uri="{28A0092B-C50C-407E-A947-70E740481C1C}">
                <a14:useLocalDpi xmlns:a14="http://schemas.microsoft.com/office/drawing/2010/main"/>
              </a:ext>
            </a:extLst>
          </a:blip>
          <a:srcRect/>
          <a:stretch>
            <a:fillRect/>
          </a:stretch>
        </p:blipFill>
        <p:spPr bwMode="auto">
          <a:xfrm>
            <a:off x="11260355" y="69887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Grp="1" noChangeAspect="1" noChangeArrowheads="1"/>
          </p:cNvPicPr>
          <p:nvPr>
            <p:ph type="pic" sz="quarter" idx="40"/>
          </p:nvPr>
        </p:nvPicPr>
        <p:blipFill>
          <a:blip r:embed="rId4" cstate="screen">
            <a:extLst>
              <a:ext uri="{28A0092B-C50C-407E-A947-70E740481C1C}">
                <a14:useLocalDpi xmlns:a14="http://schemas.microsoft.com/office/drawing/2010/main"/>
              </a:ext>
            </a:extLst>
          </a:blip>
          <a:srcRect/>
          <a:stretch>
            <a:fillRect/>
          </a:stretch>
        </p:blipFill>
        <p:spPr bwMode="auto">
          <a:xfrm>
            <a:off x="10668910" y="1882125"/>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Grp="1" noChangeAspect="1" noChangeArrowheads="1"/>
          </p:cNvPicPr>
          <p:nvPr>
            <p:ph type="pic" sz="quarter" idx="37"/>
          </p:nvPr>
        </p:nvPicPr>
        <p:blipFill>
          <a:blip r:embed="rId5" cstate="screen">
            <a:extLst>
              <a:ext uri="{28A0092B-C50C-407E-A947-70E740481C1C}">
                <a14:useLocalDpi xmlns:a14="http://schemas.microsoft.com/office/drawing/2010/main"/>
              </a:ext>
            </a:extLst>
          </a:blip>
          <a:srcRect/>
          <a:stretch>
            <a:fillRect/>
          </a:stretch>
        </p:blipFill>
        <p:spPr bwMode="auto">
          <a:xfrm>
            <a:off x="10670437" y="715247"/>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Grp="1" noChangeAspect="1" noChangeArrowheads="1"/>
          </p:cNvPicPr>
          <p:nvPr>
            <p:ph type="pic" sz="quarter" idx="38"/>
          </p:nvPr>
        </p:nvPicPr>
        <p:blipFill>
          <a:blip r:embed="rId6" cstate="screen">
            <a:extLst>
              <a:ext uri="{28A0092B-C50C-407E-A947-70E740481C1C}">
                <a14:useLocalDpi xmlns:a14="http://schemas.microsoft.com/office/drawing/2010/main"/>
              </a:ext>
            </a:extLst>
          </a:blip>
          <a:srcRect/>
          <a:stretch>
            <a:fillRect/>
          </a:stretch>
        </p:blipFill>
        <p:spPr bwMode="auto">
          <a:xfrm>
            <a:off x="11253173" y="1892152"/>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Grp="1" noChangeAspect="1" noChangeArrowheads="1"/>
          </p:cNvPicPr>
          <p:nvPr>
            <p:ph type="pic" sz="quarter" idx="36"/>
          </p:nvPr>
        </p:nvPicPr>
        <p:blipFill>
          <a:blip r:embed="rId7" cstate="screen">
            <a:extLst>
              <a:ext uri="{28A0092B-C50C-407E-A947-70E740481C1C}">
                <a14:useLocalDpi xmlns:a14="http://schemas.microsoft.com/office/drawing/2010/main"/>
              </a:ext>
            </a:extLst>
          </a:blip>
          <a:srcRect/>
          <a:stretch>
            <a:fillRect/>
          </a:stretch>
        </p:blipFill>
        <p:spPr bwMode="auto">
          <a:xfrm>
            <a:off x="10668910" y="1286765"/>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Grp="1" noChangeAspect="1" noChangeArrowheads="1"/>
          </p:cNvPicPr>
          <p:nvPr>
            <p:ph type="pic" sz="quarter" idx="33"/>
          </p:nvPr>
        </p:nvPicPr>
        <p:blipFill>
          <a:blip r:embed="rId8" cstate="screen">
            <a:extLst>
              <a:ext uri="{28A0092B-C50C-407E-A947-70E740481C1C}">
                <a14:useLocalDpi xmlns:a14="http://schemas.microsoft.com/office/drawing/2010/main"/>
              </a:ext>
            </a:extLst>
          </a:blip>
          <a:srcRect/>
          <a:stretch>
            <a:fillRect/>
          </a:stretch>
        </p:blipFill>
        <p:spPr bwMode="auto">
          <a:xfrm>
            <a:off x="10660050" y="2477485"/>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Grp="1" noChangeAspect="1" noChangeArrowheads="1"/>
          </p:cNvPicPr>
          <p:nvPr>
            <p:ph type="pic" sz="quarter" idx="34"/>
          </p:nvPr>
        </p:nvPicPr>
        <p:blipFill>
          <a:blip r:embed="rId9" cstate="screen">
            <a:extLst>
              <a:ext uri="{28A0092B-C50C-407E-A947-70E740481C1C}">
                <a14:useLocalDpi xmlns:a14="http://schemas.microsoft.com/office/drawing/2010/main"/>
              </a:ext>
            </a:extLst>
          </a:blip>
          <a:srcRect/>
          <a:stretch>
            <a:fillRect/>
          </a:stretch>
        </p:blipFill>
        <p:spPr bwMode="auto">
          <a:xfrm>
            <a:off x="11245992" y="2477485"/>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Grp="1" noChangeAspect="1" noChangeArrowheads="1"/>
          </p:cNvPicPr>
          <p:nvPr>
            <p:ph type="pic" sz="quarter" idx="32"/>
          </p:nvPr>
        </p:nvPicPr>
        <p:blipFill>
          <a:blip r:embed="rId10" cstate="screen">
            <a:extLst>
              <a:ext uri="{28A0092B-C50C-407E-A947-70E740481C1C}">
                <a14:useLocalDpi xmlns:a14="http://schemas.microsoft.com/office/drawing/2010/main"/>
              </a:ext>
            </a:extLst>
          </a:blip>
          <a:srcRect/>
          <a:stretch>
            <a:fillRect/>
          </a:stretch>
        </p:blipFill>
        <p:spPr bwMode="auto">
          <a:xfrm>
            <a:off x="10680432" y="306548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6" name="Bild 12">
            <a:extLst>
              <a:ext uri="{FF2B5EF4-FFF2-40B4-BE49-F238E27FC236}">
                <a16:creationId xmlns:a16="http://schemas.microsoft.com/office/drawing/2014/main" id="{DF95BE67-F120-4B42-A1F5-A0B336C9F49D}"/>
              </a:ext>
            </a:extLst>
          </p:cNvPr>
          <p:cNvPicPr>
            <a:picLocks noGrp="1" noChangeAspect="1"/>
          </p:cNvPicPr>
          <p:nvPr>
            <p:ph type="pic" sz="quarter" idx="42"/>
          </p:nvPr>
        </p:nvPicPr>
        <p:blipFill>
          <a:blip r:embed="rId11">
            <a:extLst>
              <a:ext uri="{96DAC541-7B7A-43D3-8B79-37D633B846F1}">
                <asvg:svgBlip xmlns:asvg="http://schemas.microsoft.com/office/drawing/2016/SVG/main" r:embed="rId12"/>
              </a:ext>
            </a:extLst>
          </a:blip>
          <a:srcRect l="88" r="88"/>
          <a:stretch>
            <a:fillRect/>
          </a:stretch>
        </p:blipFill>
        <p:spPr>
          <a:prstGeom prst="rect">
            <a:avLst/>
          </a:prstGeom>
        </p:spPr>
      </p:pic>
      <p:pic>
        <p:nvPicPr>
          <p:cNvPr id="4" name="Bildobjekt 3"/>
          <p:cNvPicPr>
            <a:picLocks noChangeAspect="1"/>
          </p:cNvPicPr>
          <p:nvPr/>
        </p:nvPicPr>
        <p:blipFill>
          <a:blip r:embed="rId13"/>
          <a:stretch>
            <a:fillRect/>
          </a:stretch>
        </p:blipFill>
        <p:spPr>
          <a:xfrm>
            <a:off x="11260355" y="1318908"/>
            <a:ext cx="525637" cy="528692"/>
          </a:xfrm>
          <a:prstGeom prst="rect">
            <a:avLst/>
          </a:prstGeo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Vitvaror 2019.potx" id="{E59429AC-671E-4D3A-B788-7C76BEFD03AF}" vid="{B43573B9-5523-4DC1-A7C6-A818C793303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BDA6A-1F6C-4B42-8544-08E5AE6AC91F}">
  <ds:schemaRefs>
    <ds:schemaRef ds:uri="http://schemas.microsoft.com/office/2006/documentManagement/types"/>
    <ds:schemaRef ds:uri="17798c2e-8ec6-411a-92bf-42cada8c5360"/>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Avtalskort Vitvaror 2019</Template>
  <TotalTime>446</TotalTime>
  <Words>429</Words>
  <Application>Microsoft Office PowerPoint</Application>
  <PresentationFormat>Bredbild</PresentationFormat>
  <Paragraphs>63</Paragraphs>
  <Slides>3</Slides>
  <Notes>0</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Corbel</vt:lpstr>
      <vt:lpstr>Adda - Inköprscentral</vt:lpstr>
      <vt:lpstr>PowerPoint-presentation</vt:lpstr>
      <vt:lpstr>Storköksutrustning 2020</vt:lpstr>
      <vt:lpstr>Storköksutrustning 2020</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Vestberg David</dc:creator>
  <cp:lastModifiedBy>Vestberg David</cp:lastModifiedBy>
  <cp:revision>61</cp:revision>
  <dcterms:created xsi:type="dcterms:W3CDTF">2021-04-19T13:19:24Z</dcterms:created>
  <dcterms:modified xsi:type="dcterms:W3CDTF">2022-10-03T14:54:33Z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