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82" r:id="rId5"/>
    <p:sldId id="283" r:id="rId6"/>
    <p:sldId id="284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koner" id="{406AD02E-50CA-4DF7-BD77-0DDDA8385162}">
          <p14:sldIdLst>
            <p14:sldId id="282"/>
          </p14:sldIdLst>
        </p14:section>
        <p14:section name="Avtal" id="{C0D6380D-8438-43FF-990C-735F5FC0CBAF}">
          <p14:sldIdLst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2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D33F4-BD81-4C01-A010-255883ABD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4EF17-D550-44F8-ABCE-B4DA6C148C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66E9-BBA4-4CCD-BF22-2433B80B94C8}" type="datetimeFigureOut">
              <a:rPr lang="en-GB" smtClean="0"/>
              <a:t>22/03/2022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8A605-DA4D-4163-89A6-4D5195881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AD345-4505-42F2-A673-DFDB85C77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C2E4-42E3-41E8-90E1-D216B62FF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7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2118-E44C-4179-9E83-AD7BBEFED0C2}" type="datetimeFigureOut">
              <a:rPr lang="sv-SE" smtClean="0"/>
              <a:t>2022-03-22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852A5-C79E-44C9-9B24-627C2425C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23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1" y="432842"/>
            <a:ext cx="5506644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47" name="Platshållare för text 49">
            <a:extLst>
              <a:ext uri="{FF2B5EF4-FFF2-40B4-BE49-F238E27FC236}">
                <a16:creationId xmlns:a16="http://schemas.microsoft.com/office/drawing/2014/main" id="{AA219FD9-1935-47DD-8C30-4055ACFFC0FE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31673" y="1435395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Enkelhet</a:t>
            </a:r>
          </a:p>
        </p:txBody>
      </p:sp>
      <p:sp>
        <p:nvSpPr>
          <p:cNvPr id="37" name="Platshållare för text 36">
            <a:extLst>
              <a:ext uri="{FF2B5EF4-FFF2-40B4-BE49-F238E27FC236}">
                <a16:creationId xmlns:a16="http://schemas.microsoft.com/office/drawing/2014/main" id="{908FD992-182C-4482-82C5-944AD44E24B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28430" y="1435396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9" name="Platshållare för text 49">
            <a:extLst>
              <a:ext uri="{FF2B5EF4-FFF2-40B4-BE49-F238E27FC236}">
                <a16:creationId xmlns:a16="http://schemas.microsoft.com/office/drawing/2014/main" id="{C6D39943-FF66-4D44-9D6D-517F422422A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31673" y="2397736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39" name="Platshållare för text 38">
            <a:extLst>
              <a:ext uri="{FF2B5EF4-FFF2-40B4-BE49-F238E27FC236}">
                <a16:creationId xmlns:a16="http://schemas.microsoft.com/office/drawing/2014/main" id="{9856E560-735F-4D71-AB2C-B100E8D91F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36086" y="2397737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4" name="Platshållare för text 49">
            <a:extLst>
              <a:ext uri="{FF2B5EF4-FFF2-40B4-BE49-F238E27FC236}">
                <a16:creationId xmlns:a16="http://schemas.microsoft.com/office/drawing/2014/main" id="{7D6CD46B-1572-4161-91E3-6AA108AEE3B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31673" y="3360077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Besparing</a:t>
            </a:r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FF4E4C60-829E-40D1-B2D7-B26FAD0868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636086" y="3360078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5" name="Platshållare för text 49">
            <a:extLst>
              <a:ext uri="{FF2B5EF4-FFF2-40B4-BE49-F238E27FC236}">
                <a16:creationId xmlns:a16="http://schemas.microsoft.com/office/drawing/2014/main" id="{DE00D6EC-6105-418C-88D8-A677378910A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673" y="4322418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Innovation</a:t>
            </a:r>
          </a:p>
        </p:txBody>
      </p:sp>
      <p:sp>
        <p:nvSpPr>
          <p:cNvPr id="41" name="Platshållare för text 40">
            <a:extLst>
              <a:ext uri="{FF2B5EF4-FFF2-40B4-BE49-F238E27FC236}">
                <a16:creationId xmlns:a16="http://schemas.microsoft.com/office/drawing/2014/main" id="{63264183-49D5-49A0-B84A-6BC0DF51E5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36086" y="4322419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6" name="Platshållare för text 49">
            <a:extLst>
              <a:ext uri="{FF2B5EF4-FFF2-40B4-BE49-F238E27FC236}">
                <a16:creationId xmlns:a16="http://schemas.microsoft.com/office/drawing/2014/main" id="{19634749-DE79-406C-AFC9-D94FAB21442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1673" y="5284760"/>
            <a:ext cx="1176473" cy="900000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 wrap="square" lIns="36000" tIns="72000" rIns="36000" bIns="72000" anchor="b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Digitalisering</a:t>
            </a:r>
          </a:p>
        </p:txBody>
      </p:sp>
      <p:sp>
        <p:nvSpPr>
          <p:cNvPr id="43" name="Platshållare för text 42">
            <a:extLst>
              <a:ext uri="{FF2B5EF4-FFF2-40B4-BE49-F238E27FC236}">
                <a16:creationId xmlns:a16="http://schemas.microsoft.com/office/drawing/2014/main" id="{D2687D84-3794-4DDB-AC95-819B96B153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36086" y="5284760"/>
            <a:ext cx="5506644" cy="90000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36000" tIns="36000" rIns="36000" bIns="36000">
            <a:noAutofit/>
          </a:bodyPr>
          <a:lstStyle>
            <a:lvl1pPr marL="87313" indent="-87313"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2" name="Platshållare för text 61">
            <a:extLst>
              <a:ext uri="{FF2B5EF4-FFF2-40B4-BE49-F238E27FC236}">
                <a16:creationId xmlns:a16="http://schemas.microsoft.com/office/drawing/2014/main" id="{96D62C6D-DE97-4C72-B741-851A4F37B23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04093" y="428332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Avtalsuppföljning</a:t>
            </a:r>
          </a:p>
        </p:txBody>
      </p:sp>
      <p:sp>
        <p:nvSpPr>
          <p:cNvPr id="63" name="Platshållare för text 62">
            <a:extLst>
              <a:ext uri="{FF2B5EF4-FFF2-40B4-BE49-F238E27FC236}">
                <a16:creationId xmlns:a16="http://schemas.microsoft.com/office/drawing/2014/main" id="{AF8E6400-64BB-4B7A-9F82-A0B0AA497F72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704092" y="4621685"/>
            <a:ext cx="2040714" cy="84641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1D58BAE4-AC6C-410A-89C5-8DB47D990239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704093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Anbudsområden</a:t>
            </a:r>
          </a:p>
        </p:txBody>
      </p:sp>
      <p:sp>
        <p:nvSpPr>
          <p:cNvPr id="59" name="Platshållare för text 58">
            <a:extLst>
              <a:ext uri="{FF2B5EF4-FFF2-40B4-BE49-F238E27FC236}">
                <a16:creationId xmlns:a16="http://schemas.microsoft.com/office/drawing/2014/main" id="{43863816-1B70-42AF-9B9B-41B0E97C860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704093" y="779384"/>
            <a:ext cx="2040714" cy="2032350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9388" indent="-179388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AE53ADFB-188E-4942-9E83-DA874B1E01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05522" y="43700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Avtalstid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C14C6910-4EEA-4B2C-AF7E-BCB0FC12D5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05522" y="779383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cxnSp>
        <p:nvCxnSpPr>
          <p:cNvPr id="28" name="Rak koppling 27">
            <a:extLst>
              <a:ext uri="{FF2B5EF4-FFF2-40B4-BE49-F238E27FC236}">
                <a16:creationId xmlns:a16="http://schemas.microsoft.com/office/drawing/2014/main" id="{883B8140-BDA1-49C1-A524-806BC84FD861}"/>
              </a:ext>
            </a:extLst>
          </p:cNvPr>
          <p:cNvCxnSpPr>
            <a:cxnSpLocks/>
          </p:cNvCxnSpPr>
          <p:nvPr userDrawn="1"/>
        </p:nvCxnSpPr>
        <p:spPr>
          <a:xfrm flipV="1">
            <a:off x="7320298" y="423863"/>
            <a:ext cx="0" cy="5771777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Platshållare för sidfot 3">
            <a:extLst>
              <a:ext uri="{FF2B5EF4-FFF2-40B4-BE49-F238E27FC236}">
                <a16:creationId xmlns:a16="http://schemas.microsoft.com/office/drawing/2014/main" id="{CD5B92C8-E142-4DC1-8FAB-8059F0DA193E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2E300EBC-4B31-4632-B279-1A94ED66A5E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5522" y="1495443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Avropsförfarande</a:t>
            </a:r>
          </a:p>
        </p:txBody>
      </p:sp>
      <p:sp>
        <p:nvSpPr>
          <p:cNvPr id="53" name="Platshållare för text 52">
            <a:extLst>
              <a:ext uri="{FF2B5EF4-FFF2-40B4-BE49-F238E27FC236}">
                <a16:creationId xmlns:a16="http://schemas.microsoft.com/office/drawing/2014/main" id="{D71E3BCC-4DA4-4190-80B5-94A1A77F54B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05522" y="1837817"/>
            <a:ext cx="2040714" cy="97391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B55885AB-2B23-4475-A1FE-C4508FC047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505522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Leverantörer (X)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E7726555-EEFC-4E01-BE40-0B7E97C062B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05522" y="3169509"/>
            <a:ext cx="2040714" cy="2029019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80975" indent="-180975">
              <a:spcBef>
                <a:spcPts val="0"/>
              </a:spcBef>
              <a:buFont typeface="+mj-lt"/>
              <a:buAutoNum type="arabicPeriod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9BA206DD-F258-4CD7-8BE6-0132BDF1128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505522" y="5198528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Pris och sortiment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5B8FF462-4230-4737-95D2-23B96A778C6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505522" y="5528771"/>
            <a:ext cx="2040714" cy="654274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tabLst>
                <a:tab pos="87313" algn="l"/>
              </a:tabLst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0" name="Platshållare för text 59">
            <a:extLst>
              <a:ext uri="{FF2B5EF4-FFF2-40B4-BE49-F238E27FC236}">
                <a16:creationId xmlns:a16="http://schemas.microsoft.com/office/drawing/2014/main" id="{77C359DC-859E-4DC2-BF7E-B485FF0CBB6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704093" y="2835967"/>
            <a:ext cx="2040714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Leveransvillkor</a:t>
            </a:r>
          </a:p>
        </p:txBody>
      </p:sp>
      <p:sp>
        <p:nvSpPr>
          <p:cNvPr id="61" name="Platshållare för text 60">
            <a:extLst>
              <a:ext uri="{FF2B5EF4-FFF2-40B4-BE49-F238E27FC236}">
                <a16:creationId xmlns:a16="http://schemas.microsoft.com/office/drawing/2014/main" id="{32D1AECF-E945-4A00-9158-7D7EB6D3DE7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04093" y="3169509"/>
            <a:ext cx="2040714" cy="1069541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05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2" name="Platshållare för bild 41">
            <a:extLst>
              <a:ext uri="{FF2B5EF4-FFF2-40B4-BE49-F238E27FC236}">
                <a16:creationId xmlns:a16="http://schemas.microsoft.com/office/drawing/2014/main" id="{7B083E8C-9717-4BED-AC64-617DE161D3EE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39335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talsmall sida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43E7B103-CDED-4F6B-882B-85BCD09D4AE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35775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Omfattning</a:t>
            </a:r>
          </a:p>
        </p:txBody>
      </p:sp>
      <p:sp>
        <p:nvSpPr>
          <p:cNvPr id="51" name="Platshållare för text 50">
            <a:extLst>
              <a:ext uri="{FF2B5EF4-FFF2-40B4-BE49-F238E27FC236}">
                <a16:creationId xmlns:a16="http://schemas.microsoft.com/office/drawing/2014/main" id="{F3651281-ACD0-4D3F-ABF1-1CDE8319BD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5775" y="1772460"/>
            <a:ext cx="4680000" cy="2761113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87313" indent="-87313">
              <a:spcBef>
                <a:spcPts val="0"/>
              </a:spcBef>
              <a:buFont typeface="Arial" panose="020B0604020202020204" pitchFamily="34" charset="0"/>
              <a:buChar char="•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0BE7DE30-0700-429D-9820-1325B8DA1A9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35775" y="4943475"/>
            <a:ext cx="4680000" cy="1241426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ABF05006-22E5-436B-ADAC-21DEC28B298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516223" y="143510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Fördjupning av nyttor</a:t>
            </a:r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5D2E19DB-20BE-4F89-A219-2D9821FF37A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516229" y="1772459"/>
            <a:ext cx="4680000" cy="2105547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7" name="Platshållare för text 56">
            <a:extLst>
              <a:ext uri="{FF2B5EF4-FFF2-40B4-BE49-F238E27FC236}">
                <a16:creationId xmlns:a16="http://schemas.microsoft.com/office/drawing/2014/main" id="{DAB0C25C-708F-41B8-8546-728202F5F24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516223" y="3957050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Hållbarhet</a:t>
            </a:r>
          </a:p>
        </p:txBody>
      </p:sp>
      <p:sp>
        <p:nvSpPr>
          <p:cNvPr id="58" name="Platshållare för text 57">
            <a:extLst>
              <a:ext uri="{FF2B5EF4-FFF2-40B4-BE49-F238E27FC236}">
                <a16:creationId xmlns:a16="http://schemas.microsoft.com/office/drawing/2014/main" id="{2AD12ED4-7A57-4A1A-94B0-EB8F8B22EF7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516229" y="4323153"/>
            <a:ext cx="4680000" cy="1861748"/>
          </a:xfrm>
          <a:custGeom>
            <a:avLst/>
            <a:gdLst>
              <a:gd name="connsiteX0" fmla="*/ 0 w 5220000"/>
              <a:gd name="connsiteY0" fmla="*/ 0 h 900000"/>
              <a:gd name="connsiteX1" fmla="*/ 5220000 w 5220000"/>
              <a:gd name="connsiteY1" fmla="*/ 0 h 900000"/>
              <a:gd name="connsiteX2" fmla="*/ 5220000 w 5220000"/>
              <a:gd name="connsiteY2" fmla="*/ 900000 h 900000"/>
              <a:gd name="connsiteX3" fmla="*/ 0 w 5220000"/>
              <a:gd name="connsiteY3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20000" h="900000">
                <a:moveTo>
                  <a:pt x="0" y="0"/>
                </a:moveTo>
                <a:lnTo>
                  <a:pt x="5220000" y="0"/>
                </a:lnTo>
                <a:lnTo>
                  <a:pt x="5220000" y="900000"/>
                </a:lnTo>
                <a:lnTo>
                  <a:pt x="0" y="900000"/>
                </a:lnTo>
                <a:close/>
              </a:path>
            </a:pathLst>
          </a:custGeom>
          <a:solidFill>
            <a:schemeClr val="bg2"/>
          </a:solidFill>
        </p:spPr>
        <p:txBody>
          <a:bodyPr wrap="square" lIns="72000" tIns="72000" rIns="72000" bIns="72000">
            <a:noAutofit/>
          </a:bodyPr>
          <a:lstStyle>
            <a:lvl1pPr marL="174625" indent="-174625">
              <a:spcBef>
                <a:spcPts val="0"/>
              </a:spcBef>
              <a:buFont typeface="+mj-lt"/>
              <a:buAutoNum type="arabicPeriod"/>
              <a:tabLst>
                <a:tab pos="87313" algn="l"/>
              </a:tabLst>
              <a:defRPr sz="1100"/>
            </a:lvl1pPr>
            <a:lvl2pPr>
              <a:defRPr sz="1100"/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24512" y="432842"/>
            <a:ext cx="8571693" cy="899071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sv-SE" dirty="0"/>
              <a:t>Rubrik</a:t>
            </a:r>
          </a:p>
        </p:txBody>
      </p:sp>
      <p:cxnSp>
        <p:nvCxnSpPr>
          <p:cNvPr id="44" name="Rak koppling 43">
            <a:extLst>
              <a:ext uri="{FF2B5EF4-FFF2-40B4-BE49-F238E27FC236}">
                <a16:creationId xmlns:a16="http://schemas.microsoft.com/office/drawing/2014/main" id="{23FF755A-DA8C-41DE-983D-76F83373D6DD}"/>
              </a:ext>
            </a:extLst>
          </p:cNvPr>
          <p:cNvCxnSpPr>
            <a:cxnSpLocks/>
          </p:cNvCxnSpPr>
          <p:nvPr userDrawn="1"/>
        </p:nvCxnSpPr>
        <p:spPr>
          <a:xfrm flipV="1">
            <a:off x="5315999" y="1450406"/>
            <a:ext cx="1" cy="474950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DA2629B3-B702-4B05-AEA4-EB71496E24D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5775" y="4594616"/>
            <a:ext cx="4680000" cy="309309"/>
          </a:xfrm>
          <a:custGeom>
            <a:avLst/>
            <a:gdLst>
              <a:gd name="connsiteX0" fmla="*/ 0 w 2040714"/>
              <a:gd name="connsiteY0" fmla="*/ 0 h 309309"/>
              <a:gd name="connsiteX1" fmla="*/ 2040714 w 2040714"/>
              <a:gd name="connsiteY1" fmla="*/ 0 h 309309"/>
              <a:gd name="connsiteX2" fmla="*/ 2040714 w 2040714"/>
              <a:gd name="connsiteY2" fmla="*/ 309309 h 309309"/>
              <a:gd name="connsiteX3" fmla="*/ 0 w 2040714"/>
              <a:gd name="connsiteY3" fmla="*/ 309309 h 309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0714" h="309309">
                <a:moveTo>
                  <a:pt x="0" y="0"/>
                </a:moveTo>
                <a:lnTo>
                  <a:pt x="2040714" y="0"/>
                </a:lnTo>
                <a:lnTo>
                  <a:pt x="2040714" y="309309"/>
                </a:lnTo>
                <a:lnTo>
                  <a:pt x="0" y="309309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Revision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C4DD984D-961C-407C-B7E5-2D8034D67DB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10660050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49" name="Platshållare för bild 4">
            <a:extLst>
              <a:ext uri="{FF2B5EF4-FFF2-40B4-BE49-F238E27FC236}">
                <a16:creationId xmlns:a16="http://schemas.microsoft.com/office/drawing/2014/main" id="{3FC96E5A-F55A-4093-B11C-D16EBDFFA6F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1206535" y="6988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53" name="Platshållare för bild 4">
            <a:extLst>
              <a:ext uri="{FF2B5EF4-FFF2-40B4-BE49-F238E27FC236}">
                <a16:creationId xmlns:a16="http://schemas.microsoft.com/office/drawing/2014/main" id="{C15EE235-3355-4AEA-945D-F861E034549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0660050" y="124509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0" name="Platshållare för bild 4">
            <a:extLst>
              <a:ext uri="{FF2B5EF4-FFF2-40B4-BE49-F238E27FC236}">
                <a16:creationId xmlns:a16="http://schemas.microsoft.com/office/drawing/2014/main" id="{6FF93070-7136-4D87-B77D-F635D41A5623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1206535" y="124322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1" name="Platshållare för bild 4">
            <a:extLst>
              <a:ext uri="{FF2B5EF4-FFF2-40B4-BE49-F238E27FC236}">
                <a16:creationId xmlns:a16="http://schemas.microsoft.com/office/drawing/2014/main" id="{E00F0AEF-A17F-49CC-B7EA-EEBF2BF0ACE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660050" y="179132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2" name="Platshållare för bild 4">
            <a:extLst>
              <a:ext uri="{FF2B5EF4-FFF2-40B4-BE49-F238E27FC236}">
                <a16:creationId xmlns:a16="http://schemas.microsoft.com/office/drawing/2014/main" id="{A14185B3-3B79-42F8-8E25-F35DB4766E9C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1206535" y="178758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3" name="Platshållare för bild 4">
            <a:extLst>
              <a:ext uri="{FF2B5EF4-FFF2-40B4-BE49-F238E27FC236}">
                <a16:creationId xmlns:a16="http://schemas.microsoft.com/office/drawing/2014/main" id="{D6450F7A-B7E2-49B7-9E79-4F298948B26E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10660050" y="233767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4" name="Platshållare för bild 4">
            <a:extLst>
              <a:ext uri="{FF2B5EF4-FFF2-40B4-BE49-F238E27FC236}">
                <a16:creationId xmlns:a16="http://schemas.microsoft.com/office/drawing/2014/main" id="{5D4A7B9F-B72C-4AAF-9189-CF28FA8440B1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11206535" y="233193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5" name="Platshållare för bild 4">
            <a:extLst>
              <a:ext uri="{FF2B5EF4-FFF2-40B4-BE49-F238E27FC236}">
                <a16:creationId xmlns:a16="http://schemas.microsoft.com/office/drawing/2014/main" id="{BEEBE3DF-28A7-4CA5-9D53-4FFFD9343573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0660050" y="288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6" name="Platshållare för bild 4">
            <a:extLst>
              <a:ext uri="{FF2B5EF4-FFF2-40B4-BE49-F238E27FC236}">
                <a16:creationId xmlns:a16="http://schemas.microsoft.com/office/drawing/2014/main" id="{3FD8FC2F-875E-4678-BF57-4B03DB6BD90E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11206535" y="287629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7" name="Platshållare för bild 4">
            <a:extLst>
              <a:ext uri="{FF2B5EF4-FFF2-40B4-BE49-F238E27FC236}">
                <a16:creationId xmlns:a16="http://schemas.microsoft.com/office/drawing/2014/main" id="{01EE0C08-2F95-4422-B2AE-8D8B1D955A64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10660050" y="342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8" name="Platshållare för bild 4">
            <a:extLst>
              <a:ext uri="{FF2B5EF4-FFF2-40B4-BE49-F238E27FC236}">
                <a16:creationId xmlns:a16="http://schemas.microsoft.com/office/drawing/2014/main" id="{BB16C71D-3E5D-40E0-9BDD-72237B8E1B66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11206535" y="3420645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99" name="Platshållare för bild 4">
            <a:extLst>
              <a:ext uri="{FF2B5EF4-FFF2-40B4-BE49-F238E27FC236}">
                <a16:creationId xmlns:a16="http://schemas.microsoft.com/office/drawing/2014/main" id="{DFCC6829-3976-4780-8ADD-804DB97F7A97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10660050" y="39600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0" name="Platshållare för bild 4">
            <a:extLst>
              <a:ext uri="{FF2B5EF4-FFF2-40B4-BE49-F238E27FC236}">
                <a16:creationId xmlns:a16="http://schemas.microsoft.com/office/drawing/2014/main" id="{4E6921C9-C9D1-4409-9E48-3454E2B7F479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11206535" y="3965000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1" name="Platshållare för bild 4">
            <a:extLst>
              <a:ext uri="{FF2B5EF4-FFF2-40B4-BE49-F238E27FC236}">
                <a16:creationId xmlns:a16="http://schemas.microsoft.com/office/drawing/2014/main" id="{D0D444A7-A2B9-4918-AD46-55859C8B64F9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10660050" y="450640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2" name="Platshållare för bild 4">
            <a:extLst>
              <a:ext uri="{FF2B5EF4-FFF2-40B4-BE49-F238E27FC236}">
                <a16:creationId xmlns:a16="http://schemas.microsoft.com/office/drawing/2014/main" id="{2938E9B7-1DEE-415F-9864-E2DA656D7C0C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11206535" y="4509357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103" name="Platshållare för bild 4">
            <a:extLst>
              <a:ext uri="{FF2B5EF4-FFF2-40B4-BE49-F238E27FC236}">
                <a16:creationId xmlns:a16="http://schemas.microsoft.com/office/drawing/2014/main" id="{F2C0F6B1-C799-42B0-BE05-A50841798824}"/>
              </a:ext>
            </a:extLst>
          </p:cNvPr>
          <p:cNvSpPr>
            <a:spLocks noGrp="1"/>
          </p:cNvSpPr>
          <p:nvPr>
            <p:ph type="pic" sz="quarter" idx="41" hasCustomPrompt="1"/>
          </p:nvPr>
        </p:nvSpPr>
        <p:spPr>
          <a:xfrm>
            <a:off x="10660050" y="5052751"/>
            <a:ext cx="540000" cy="540000"/>
          </a:xfrm>
        </p:spPr>
        <p:txBody>
          <a:bodyPr anchor="ctr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Mål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264D557-F3A9-4663-9CB7-B622E99098E1}"/>
              </a:ext>
            </a:extLst>
          </p:cNvPr>
          <p:cNvSpPr/>
          <p:nvPr userDrawn="1"/>
        </p:nvSpPr>
        <p:spPr>
          <a:xfrm>
            <a:off x="10061583" y="-1346165"/>
            <a:ext cx="2130417" cy="133191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l"/>
            <a:r>
              <a:rPr lang="sv-SE" dirty="0"/>
              <a:t>Lägg till ikonen för det globala mål ditt avtal uppfyller från sidan 1</a:t>
            </a:r>
          </a:p>
        </p:txBody>
      </p:sp>
      <p:sp>
        <p:nvSpPr>
          <p:cNvPr id="34" name="Platshållare för sidfot 3">
            <a:extLst>
              <a:ext uri="{FF2B5EF4-FFF2-40B4-BE49-F238E27FC236}">
                <a16:creationId xmlns:a16="http://schemas.microsoft.com/office/drawing/2014/main" id="{5470B3C7-4220-4016-A3C9-74443325E422}"/>
              </a:ext>
            </a:extLst>
          </p:cNvPr>
          <p:cNvSpPr txBox="1">
            <a:spLocks/>
          </p:cNvSpPr>
          <p:nvPr userDrawn="1"/>
        </p:nvSpPr>
        <p:spPr>
          <a:xfrm>
            <a:off x="3616286" y="6609727"/>
            <a:ext cx="4959428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defPPr>
              <a:defRPr lang="sv-SE"/>
            </a:defPPr>
            <a:lvl1pPr marL="0" algn="ctr" defTabSz="914400" rtl="0" eaLnBrk="1" latinLnBrk="0" hangingPunct="1">
              <a:defRPr sz="10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b="1" dirty="0">
                <a:solidFill>
                  <a:schemeClr val="bg1"/>
                </a:solidFill>
              </a:rPr>
              <a:t>Kontakta oss </a:t>
            </a:r>
            <a:r>
              <a:rPr lang="sv-SE" dirty="0"/>
              <a:t>Tel: 08 525 029 96 eller e-post: inkopscentralen@adda.se</a:t>
            </a:r>
          </a:p>
        </p:txBody>
      </p:sp>
      <p:sp>
        <p:nvSpPr>
          <p:cNvPr id="33" name="Platshållare för bild 32">
            <a:extLst>
              <a:ext uri="{FF2B5EF4-FFF2-40B4-BE49-F238E27FC236}">
                <a16:creationId xmlns:a16="http://schemas.microsoft.com/office/drawing/2014/main" id="{4F483588-C678-417C-BD54-0FB8E1940844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575541" y="428487"/>
            <a:ext cx="900000" cy="900000"/>
          </a:xfrm>
          <a:custGeom>
            <a:avLst/>
            <a:gdLst>
              <a:gd name="connsiteX0" fmla="*/ 0 w 1176469"/>
              <a:gd name="connsiteY0" fmla="*/ 0 h 909704"/>
              <a:gd name="connsiteX1" fmla="*/ 1176469 w 1176469"/>
              <a:gd name="connsiteY1" fmla="*/ 0 h 909704"/>
              <a:gd name="connsiteX2" fmla="*/ 1176469 w 1176469"/>
              <a:gd name="connsiteY2" fmla="*/ 909704 h 909704"/>
              <a:gd name="connsiteX3" fmla="*/ 0 w 1176469"/>
              <a:gd name="connsiteY3" fmla="*/ 909704 h 90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6469" h="909704">
                <a:moveTo>
                  <a:pt x="0" y="0"/>
                </a:moveTo>
                <a:lnTo>
                  <a:pt x="1176469" y="0"/>
                </a:lnTo>
                <a:lnTo>
                  <a:pt x="1176469" y="909704"/>
                </a:lnTo>
                <a:lnTo>
                  <a:pt x="0" y="90970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sv-SE" dirty="0"/>
              <a:t>Lägg till ikon utifrån avtalskategori</a:t>
            </a:r>
          </a:p>
        </p:txBody>
      </p:sp>
    </p:spTree>
    <p:extLst>
      <p:ext uri="{BB962C8B-B14F-4D97-AF65-F5344CB8AC3E}">
        <p14:creationId xmlns:p14="http://schemas.microsoft.com/office/powerpoint/2010/main" val="1829286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2022-03-22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03C6E2E3-491F-433A-8879-4246908B20B9}"/>
              </a:ext>
            </a:extLst>
          </p:cNvPr>
          <p:cNvSpPr/>
          <p:nvPr userDrawn="1"/>
        </p:nvSpPr>
        <p:spPr>
          <a:xfrm>
            <a:off x="615761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Bygg och fastighet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CA1E68C-D867-4475-9F44-47595C56751A}"/>
              </a:ext>
            </a:extLst>
          </p:cNvPr>
          <p:cNvSpPr/>
          <p:nvPr userDrawn="1"/>
        </p:nvSpPr>
        <p:spPr>
          <a:xfrm>
            <a:off x="7655224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tjänster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5E2DAB37-96B2-4578-B109-278E0E293DE6}"/>
              </a:ext>
            </a:extLst>
          </p:cNvPr>
          <p:cNvSpPr/>
          <p:nvPr userDrawn="1"/>
        </p:nvSpPr>
        <p:spPr>
          <a:xfrm>
            <a:off x="9152829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Fastighetsnära varor</a:t>
            </a: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7D7AB4E9-2C26-4785-9B4C-C3E26A0F301A}"/>
              </a:ext>
            </a:extLst>
          </p:cNvPr>
          <p:cNvSpPr/>
          <p:nvPr userDrawn="1"/>
        </p:nvSpPr>
        <p:spPr>
          <a:xfrm>
            <a:off x="10650433" y="1067849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Gata och park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46492A9E-54EC-4D10-B26B-211C55EA1DC7}"/>
              </a:ext>
            </a:extLst>
          </p:cNvPr>
          <p:cNvSpPr/>
          <p:nvPr userDrawn="1"/>
        </p:nvSpPr>
        <p:spPr>
          <a:xfrm>
            <a:off x="615761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Energi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31F49E73-C0E4-4A90-92E9-A7E7414AC78A}"/>
              </a:ext>
            </a:extLst>
          </p:cNvPr>
          <p:cNvSpPr/>
          <p:nvPr userDrawn="1"/>
        </p:nvSpPr>
        <p:spPr>
          <a:xfrm>
            <a:off x="7655224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Fordon</a:t>
            </a:r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44D414A8-33C2-4B75-A0F6-7D3572C0567F}"/>
              </a:ext>
            </a:extLst>
          </p:cNvPr>
          <p:cNvSpPr/>
          <p:nvPr userDrawn="1"/>
        </p:nvSpPr>
        <p:spPr>
          <a:xfrm>
            <a:off x="9152829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Kontor och förbrukning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97190158-A9B0-44F1-B420-B2DFA7AB290C}"/>
              </a:ext>
            </a:extLst>
          </p:cNvPr>
          <p:cNvSpPr/>
          <p:nvPr userDrawn="1"/>
        </p:nvSpPr>
        <p:spPr>
          <a:xfrm>
            <a:off x="10650433" y="2279246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Förbruknings-material</a:t>
            </a: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D00130AD-CEA4-4710-A4D0-A053F6EE7C7C}"/>
              </a:ext>
            </a:extLst>
          </p:cNvPr>
          <p:cNvSpPr/>
          <p:nvPr userDrawn="1"/>
        </p:nvSpPr>
        <p:spPr>
          <a:xfrm>
            <a:off x="615761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IT-produkter och tjänster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2B177758-224A-4224-987B-63F376528A3B}"/>
              </a:ext>
            </a:extLst>
          </p:cNvPr>
          <p:cNvSpPr/>
          <p:nvPr userDrawn="1"/>
        </p:nvSpPr>
        <p:spPr>
          <a:xfrm>
            <a:off x="7655224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Programvaror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7563B4DC-A43E-4D36-8CE7-E024BDCD721D}"/>
              </a:ext>
            </a:extLst>
          </p:cNvPr>
          <p:cNvSpPr/>
          <p:nvPr userDrawn="1"/>
        </p:nvSpPr>
        <p:spPr>
          <a:xfrm>
            <a:off x="9152829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Välfärds-teknologi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7F55F0B-8EE0-4818-A053-9F8555DE6B21}"/>
              </a:ext>
            </a:extLst>
          </p:cNvPr>
          <p:cNvSpPr/>
          <p:nvPr userDrawn="1"/>
        </p:nvSpPr>
        <p:spPr>
          <a:xfrm>
            <a:off x="10650433" y="3490643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Digitala tjänster</a:t>
            </a:r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FFAF2838-DC7C-4AB3-BE29-EA304DA6ED34}"/>
              </a:ext>
            </a:extLst>
          </p:cNvPr>
          <p:cNvSpPr/>
          <p:nvPr userDrawn="1"/>
        </p:nvSpPr>
        <p:spPr>
          <a:xfrm>
            <a:off x="615761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Utbildning och lärande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7BA7E5DA-3296-437B-BBF1-ADD126AB9891}"/>
              </a:ext>
            </a:extLst>
          </p:cNvPr>
          <p:cNvSpPr/>
          <p:nvPr userDrawn="1"/>
        </p:nvSpPr>
        <p:spPr>
          <a:xfrm>
            <a:off x="7655224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Professionella tjänster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829C2EF7-3ED7-4847-A969-F089A9E79BCD}"/>
              </a:ext>
            </a:extLst>
          </p:cNvPr>
          <p:cNvSpPr/>
          <p:nvPr userDrawn="1"/>
        </p:nvSpPr>
        <p:spPr>
          <a:xfrm>
            <a:off x="9152829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HR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F61E1320-9380-4099-918D-640DC44ACB6B}"/>
              </a:ext>
            </a:extLst>
          </p:cNvPr>
          <p:cNvSpPr/>
          <p:nvPr userDrawn="1"/>
        </p:nvSpPr>
        <p:spPr>
          <a:xfrm>
            <a:off x="10650433" y="4702040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Resor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9D7BE53-2CED-4593-BF53-BA7899D84227}"/>
              </a:ext>
            </a:extLst>
          </p:cNvPr>
          <p:cNvSpPr/>
          <p:nvPr userDrawn="1"/>
        </p:nvSpPr>
        <p:spPr>
          <a:xfrm>
            <a:off x="615761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Vårdrelaterad förbrukning och läkemedel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7A966CAF-E747-4A97-A07D-2CE378EFA548}"/>
              </a:ext>
            </a:extLst>
          </p:cNvPr>
          <p:cNvSpPr/>
          <p:nvPr userDrawn="1"/>
        </p:nvSpPr>
        <p:spPr>
          <a:xfrm>
            <a:off x="7655224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Läkemedel</a:t>
            </a: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65A2B77-2B96-44CE-8930-6B1DA5379A7F}"/>
              </a:ext>
            </a:extLst>
          </p:cNvPr>
          <p:cNvSpPr/>
          <p:nvPr userDrawn="1"/>
        </p:nvSpPr>
        <p:spPr>
          <a:xfrm>
            <a:off x="9152829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Sociala tjänster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40B3A792-C648-47EC-A7EC-907DC2F0309F}"/>
              </a:ext>
            </a:extLst>
          </p:cNvPr>
          <p:cNvSpPr/>
          <p:nvPr userDrawn="1"/>
        </p:nvSpPr>
        <p:spPr>
          <a:xfrm>
            <a:off x="10650433" y="5913438"/>
            <a:ext cx="928982" cy="318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r>
              <a:rPr lang="sv-SE" sz="900" dirty="0">
                <a:solidFill>
                  <a:schemeClr val="tx1"/>
                </a:solidFill>
              </a:rPr>
              <a:t>Stockholms inköpscentral STIC</a:t>
            </a:r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1E16F94-93D3-41D4-9DA0-1DB3AB4A8E03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39" name="Rektangel 14">
              <a:extLst>
                <a:ext uri="{FF2B5EF4-FFF2-40B4-BE49-F238E27FC236}">
                  <a16:creationId xmlns:a16="http://schemas.microsoft.com/office/drawing/2014/main" id="{547FBEF0-CA26-4B9A-AAF0-BB27888B11E7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E5234B7-FFA0-4F2B-9AAD-74BA1EF6A5C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762062"/>
            <a:ext cx="10326688" cy="5200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684275"/>
            <a:ext cx="10326688" cy="44116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F1AE9DF4-4855-4AF6-9D3F-64333BD37423}" type="datetime1">
              <a:rPr lang="sv-SE" smtClean="0"/>
              <a:pPr/>
              <a:t>2022-03-22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50" cap="all" baseline="0"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0703AB49-5B43-4AF1-BEDC-7FFD42AF8D59}"/>
              </a:ext>
            </a:extLst>
          </p:cNvPr>
          <p:cNvGrpSpPr/>
          <p:nvPr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096225C5-FE67-4929-9B91-C6679453ECF2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16C405E1-0264-4DF5-8B4C-D2E80D91E54E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7BAF364B-2217-4A23-BA92-4298100AB100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A1E0F8D3-417D-443A-A96E-1E214FD590A1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197B5933-0CA8-4EAE-92FC-6C66D23DD227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EEFF7E3-7994-4DFC-A6C6-60C24C617F61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1090AEA8-2635-4720-ADEF-B9445D7820CB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EE452009-BD33-42BC-8ACE-FFD197C650BA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24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04096D6-5503-4A60-97F4-654AFBD008C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ECD20AF7-1A47-4092-9D48-8B02BD5BA6F6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D20C2145-F8FA-4BB2-9195-8EAFB17D2AB8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3FCBDC95-CEB8-4370-A175-737BD0ACB4B5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B1E23123-D578-4A4E-8FC8-CC24041D2F2F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B530F463-3AD2-42B7-B638-D61691D3F1B9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F4A99F5E-4CB9-40D1-AA21-2209F101C11B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8A36C80-AC15-49D0-A3C9-F8140E70259B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1EB2D3E-5589-480F-810E-C5CB92C44BCD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B3CD443A-369B-419B-86F9-0CA3008F760F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8891260E-0CFE-41CF-BC02-4C1E7E29F750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89C1E42C-803A-4BC6-8562-02AB801A317F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BEA75D4C-95AD-425F-B7B0-A949275E8FC1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5" r:id="rId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174625" indent="-174625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8415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33400" indent="-174625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57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2175" indent="-1730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5" pos="7399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  <p15:guide id="7" pos="6336" userDrawn="1">
          <p15:clr>
            <a:srgbClr val="F26B43"/>
          </p15:clr>
        </p15:guide>
        <p15:guide id="8" orient="horz" pos="3896" userDrawn="1">
          <p15:clr>
            <a:srgbClr val="F26B43"/>
          </p15:clr>
        </p15:guide>
        <p15:guide id="10" orient="horz" pos="1094" userDrawn="1">
          <p15:clr>
            <a:srgbClr val="F26B43"/>
          </p15:clr>
        </p15:guide>
        <p15:guide id="11" pos="5171" userDrawn="1">
          <p15:clr>
            <a:srgbClr val="F26B43"/>
          </p15:clr>
        </p15:guide>
        <p15:guide id="12" orient="horz" pos="4048" userDrawn="1">
          <p15:clr>
            <a:srgbClr val="F26B43"/>
          </p15:clr>
        </p15:guide>
        <p15:guide id="13" pos="576" userDrawn="1">
          <p15:clr>
            <a:srgbClr val="F26B43"/>
          </p15:clr>
        </p15:guide>
        <p15:guide id="18" orient="horz" pos="839" userDrawn="1">
          <p15:clr>
            <a:srgbClr val="F26B43"/>
          </p15:clr>
        </p15:guide>
        <p15:guide id="20" orient="horz" pos="267" userDrawn="1">
          <p15:clr>
            <a:srgbClr val="F26B43"/>
          </p15:clr>
        </p15:guide>
        <p15:guide id="21" pos="2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svg"/><Relationship Id="rId39" Type="http://schemas.openxmlformats.org/officeDocument/2006/relationships/image" Target="../media/image43.png"/><Relationship Id="rId21" Type="http://schemas.openxmlformats.org/officeDocument/2006/relationships/image" Target="../media/image25.png"/><Relationship Id="rId34" Type="http://schemas.openxmlformats.org/officeDocument/2006/relationships/image" Target="../media/image38.svg"/><Relationship Id="rId42" Type="http://schemas.openxmlformats.org/officeDocument/2006/relationships/image" Target="../media/image46.svg"/><Relationship Id="rId47" Type="http://schemas.openxmlformats.org/officeDocument/2006/relationships/image" Target="../media/image51.png"/><Relationship Id="rId50" Type="http://schemas.openxmlformats.org/officeDocument/2006/relationships/image" Target="../media/image54.svg"/><Relationship Id="rId55" Type="http://schemas.openxmlformats.org/officeDocument/2006/relationships/image" Target="../media/image59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33" Type="http://schemas.openxmlformats.org/officeDocument/2006/relationships/image" Target="../media/image37.png"/><Relationship Id="rId38" Type="http://schemas.openxmlformats.org/officeDocument/2006/relationships/image" Target="../media/image42.svg"/><Relationship Id="rId46" Type="http://schemas.openxmlformats.org/officeDocument/2006/relationships/image" Target="../media/image50.sv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svg"/><Relationship Id="rId29" Type="http://schemas.openxmlformats.org/officeDocument/2006/relationships/image" Target="../media/image33.png"/><Relationship Id="rId41" Type="http://schemas.openxmlformats.org/officeDocument/2006/relationships/image" Target="../media/image45.png"/><Relationship Id="rId54" Type="http://schemas.openxmlformats.org/officeDocument/2006/relationships/image" Target="../media/image58.sv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svg"/><Relationship Id="rId32" Type="http://schemas.openxmlformats.org/officeDocument/2006/relationships/image" Target="../media/image36.svg"/><Relationship Id="rId37" Type="http://schemas.openxmlformats.org/officeDocument/2006/relationships/image" Target="../media/image41.png"/><Relationship Id="rId40" Type="http://schemas.openxmlformats.org/officeDocument/2006/relationships/image" Target="../media/image44.svg"/><Relationship Id="rId45" Type="http://schemas.openxmlformats.org/officeDocument/2006/relationships/image" Target="../media/image49.png"/><Relationship Id="rId53" Type="http://schemas.openxmlformats.org/officeDocument/2006/relationships/image" Target="../media/image57.png"/><Relationship Id="rId58" Type="http://schemas.openxmlformats.org/officeDocument/2006/relationships/image" Target="../media/image62.sv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svg"/><Relationship Id="rId36" Type="http://schemas.openxmlformats.org/officeDocument/2006/relationships/image" Target="../media/image40.svg"/><Relationship Id="rId49" Type="http://schemas.openxmlformats.org/officeDocument/2006/relationships/image" Target="../media/image53.png"/><Relationship Id="rId57" Type="http://schemas.openxmlformats.org/officeDocument/2006/relationships/image" Target="../media/image61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31" Type="http://schemas.openxmlformats.org/officeDocument/2006/relationships/image" Target="../media/image35.png"/><Relationship Id="rId44" Type="http://schemas.openxmlformats.org/officeDocument/2006/relationships/image" Target="../media/image48.svg"/><Relationship Id="rId52" Type="http://schemas.openxmlformats.org/officeDocument/2006/relationships/image" Target="../media/image56.sv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svg"/><Relationship Id="rId27" Type="http://schemas.openxmlformats.org/officeDocument/2006/relationships/image" Target="../media/image31.png"/><Relationship Id="rId30" Type="http://schemas.openxmlformats.org/officeDocument/2006/relationships/image" Target="../media/image34.svg"/><Relationship Id="rId35" Type="http://schemas.openxmlformats.org/officeDocument/2006/relationships/image" Target="../media/image39.png"/><Relationship Id="rId43" Type="http://schemas.openxmlformats.org/officeDocument/2006/relationships/image" Target="../media/image47.png"/><Relationship Id="rId48" Type="http://schemas.openxmlformats.org/officeDocument/2006/relationships/image" Target="../media/image52.svg"/><Relationship Id="rId56" Type="http://schemas.openxmlformats.org/officeDocument/2006/relationships/image" Target="../media/image60.svg"/><Relationship Id="rId8" Type="http://schemas.openxmlformats.org/officeDocument/2006/relationships/image" Target="../media/image12.png"/><Relationship Id="rId51" Type="http://schemas.openxmlformats.org/officeDocument/2006/relationships/image" Target="../media/image55.png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52D637B-2EEA-4ED6-9039-20DFFA2CB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2022-03-22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C8F5F7B-9BC9-49CD-9B7E-71FB6B071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81B7894-FB16-4499-822B-C9AC9ED2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1</a:t>
            </a:fld>
            <a:endParaRPr lang="sv-SE"/>
          </a:p>
        </p:txBody>
      </p:sp>
      <p:pic>
        <p:nvPicPr>
          <p:cNvPr id="1026" name="Picture 2" descr="1. Ingen fattigdom. Röd kvadrat, text och symbol i vitt. Sex människor står på rad. Fyra är vuxna, två är barn. Tre har byxor och tre har klänning. En vuxen håller i en vit käpp.">
            <a:extLst>
              <a:ext uri="{FF2B5EF4-FFF2-40B4-BE49-F238E27FC236}">
                <a16:creationId xmlns:a16="http://schemas.microsoft.com/office/drawing/2014/main" id="{E3CBF564-7FFF-4311-A7EA-3159D1ED4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. Ingen hunger. Senapsgul kvadrat, text och symbol i vitt.  En rund matskål som det ångar ur.">
            <a:extLst>
              <a:ext uri="{FF2B5EF4-FFF2-40B4-BE49-F238E27FC236}">
                <a16:creationId xmlns:a16="http://schemas.microsoft.com/office/drawing/2014/main" id="{1804F347-FF21-4105-9BE2-A4F192B196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60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3. God hälsa och välbefinnande. Grön kvadrat, text och symbol i vitt.  En EKG-kurva som avslutas med ett hjärta.">
            <a:extLst>
              <a:ext uri="{FF2B5EF4-FFF2-40B4-BE49-F238E27FC236}">
                <a16:creationId xmlns:a16="http://schemas.microsoft.com/office/drawing/2014/main" id="{07FA4205-27A6-44D6-A32B-D23A03C0C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507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4. God utbildning för alla.  Mörkröd kvadrat, text och symbol i vitt.  En uppslagen bok med en penna bredvid.">
            <a:extLst>
              <a:ext uri="{FF2B5EF4-FFF2-40B4-BE49-F238E27FC236}">
                <a16:creationId xmlns:a16="http://schemas.microsoft.com/office/drawing/2014/main" id="{143F9392-C02E-4A73-A47A-F92FECE94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154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5. Jämställdhet.  Röd-orange kvadrat, text och symbol i vitt.  En cirkel, en kombinerad mans- och kvinnosymbol, med en pil och ett plustecken utvändigt, i mitten av cirkeln finns ett likhetstecken.">
            <a:extLst>
              <a:ext uri="{FF2B5EF4-FFF2-40B4-BE49-F238E27FC236}">
                <a16:creationId xmlns:a16="http://schemas.microsoft.com/office/drawing/2014/main" id="{D3A98127-2510-4261-8968-37E4C7C850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104008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6. Rent vatten och sanitet. Ljusblå kvadrat, text och symbol i vitt. Ett fullt vattenglas med en blå vattendroppe på. Under glaset finns ett avloppsrör, som avslutas i en pil nedåt.">
            <a:extLst>
              <a:ext uri="{FF2B5EF4-FFF2-40B4-BE49-F238E27FC236}">
                <a16:creationId xmlns:a16="http://schemas.microsoft.com/office/drawing/2014/main" id="{6DCB27AD-9ADF-4643-9D75-10AAAA62A4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7. Hållbar energi för alla. Gul kvadrat, text och symbol i vitt.  En sol med en powersymbol i mitten. Solen har tolv strålar.">
            <a:extLst>
              <a:ext uri="{FF2B5EF4-FFF2-40B4-BE49-F238E27FC236}">
                <a16:creationId xmlns:a16="http://schemas.microsoft.com/office/drawing/2014/main" id="{1600DC21-073B-4FB5-BD99-C3410C0C81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8. Anständiga arbetsvillkor och ekonomisk tillväxt. Vinröd kvadrat, text och symbol i vitt.  Tre stående staplar med en stigande kurva överst.">
            <a:extLst>
              <a:ext uri="{FF2B5EF4-FFF2-40B4-BE49-F238E27FC236}">
                <a16:creationId xmlns:a16="http://schemas.microsoft.com/office/drawing/2014/main" id="{CAC266E0-DE81-468A-BE36-E4BB07E648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417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9. Hållbar industri, innovationer och infrastruktur. Orange kvadrat, text och symbol i vitt. Fyra kuber, tre är i botten och bildar ett hörn, den fjärde är staplad på hörnkuben.">
            <a:extLst>
              <a:ext uri="{FF2B5EF4-FFF2-40B4-BE49-F238E27FC236}">
                <a16:creationId xmlns:a16="http://schemas.microsoft.com/office/drawing/2014/main" id="{E1C6B676-668B-48C6-A91C-ACC705009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019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10. Minskad ojämlikhet. Cerise kvadrat, text och symbol i vitt. Ett likhetstecken omgivet av fyra trianglar pekande i de fyra väderstrecken">
            <a:extLst>
              <a:ext uri="{FF2B5EF4-FFF2-40B4-BE49-F238E27FC236}">
                <a16:creationId xmlns:a16="http://schemas.microsoft.com/office/drawing/2014/main" id="{0CC1D35B-CB31-45C3-B925-9C2F843B24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2220586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11. Hållbara städer och samhällen. Guldgul kvadrat, text och symbol i vitt. En rad av fyra olika hustyper.">
            <a:extLst>
              <a:ext uri="{FF2B5EF4-FFF2-40B4-BE49-F238E27FC236}">
                <a16:creationId xmlns:a16="http://schemas.microsoft.com/office/drawing/2014/main" id="{9F2FE7C1-5ABF-49CA-9169-F801DF501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12. Hållbar konsumtion och produktion. Mörk senapsgul kvadrat, text och symbol i vitt. En liggande åtta med en pil i slutet av linjen. En variant av oändlighetssymbolen.">
            <a:extLst>
              <a:ext uri="{FF2B5EF4-FFF2-40B4-BE49-F238E27FC236}">
                <a16:creationId xmlns:a16="http://schemas.microsoft.com/office/drawing/2014/main" id="{B4935247-E091-4D9C-BBAC-6D9C1635B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13. Bekämpa klimatförändringarna. Mörkgrön kvadrat, text och symbol i vitt. Ett öga, där irisen är ett jordklot.">
            <a:extLst>
              <a:ext uri="{FF2B5EF4-FFF2-40B4-BE49-F238E27FC236}">
                <a16:creationId xmlns:a16="http://schemas.microsoft.com/office/drawing/2014/main" id="{78715597-0AB1-4432-BEAA-1190B1C57A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7417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14. Hav och marina resurser. Blå kvadrat, text och symbol i vitt. En fisk under två våglinjer.">
            <a:extLst>
              <a:ext uri="{FF2B5EF4-FFF2-40B4-BE49-F238E27FC236}">
                <a16:creationId xmlns:a16="http://schemas.microsoft.com/office/drawing/2014/main" id="{B1C28F2D-40BE-490E-AC74-F615A1C72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91019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15. Ekosystem och biologisk mångfald. Limegrön kvadrat, text och symbol i vitt. Ett träd som står på två vågräta streck. Bredvid trädet finns tre flygande fåglar.">
            <a:extLst>
              <a:ext uri="{FF2B5EF4-FFF2-40B4-BE49-F238E27FC236}">
                <a16:creationId xmlns:a16="http://schemas.microsoft.com/office/drawing/2014/main" id="{D932BE61-0E88-4A06-B1A6-7F7E1CB8BD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44620" y="3401083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16. Fredliga och inkluderande samhällen. Kungsblå kvadrat, text och symbol i vitt. En fredsduva med kvist i näbben, sitter på skaftet av en domarklubba.">
            <a:extLst>
              <a:ext uri="{FF2B5EF4-FFF2-40B4-BE49-F238E27FC236}">
                <a16:creationId xmlns:a16="http://schemas.microsoft.com/office/drawing/2014/main" id="{7033EE5E-1337-40DF-A6A0-541B65026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0213" y="458157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17. Genomförande och globalt partnerskap. Marinblå kvadrat, text och symbol i vitt. Fem ringar överlappar varandra i en cirkel.">
            <a:extLst>
              <a:ext uri="{FF2B5EF4-FFF2-40B4-BE49-F238E27FC236}">
                <a16:creationId xmlns:a16="http://schemas.microsoft.com/office/drawing/2014/main" id="{508EF3C2-91C0-4B1D-8DC1-41BD45AFE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83815" y="4581579"/>
            <a:ext cx="1051200" cy="10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Bild 6">
            <a:extLst>
              <a:ext uri="{FF2B5EF4-FFF2-40B4-BE49-F238E27FC236}">
                <a16:creationId xmlns:a16="http://schemas.microsoft.com/office/drawing/2014/main" id="{4ACAC946-D3AB-47EF-9FE4-A5ADCEF782B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7863411" y="467327"/>
            <a:ext cx="540000" cy="540000"/>
          </a:xfrm>
          <a:prstGeom prst="rect">
            <a:avLst/>
          </a:prstGeom>
        </p:spPr>
      </p:pic>
      <p:pic>
        <p:nvPicPr>
          <p:cNvPr id="9" name="Bild 8">
            <a:extLst>
              <a:ext uri="{FF2B5EF4-FFF2-40B4-BE49-F238E27FC236}">
                <a16:creationId xmlns:a16="http://schemas.microsoft.com/office/drawing/2014/main" id="{1ED063B2-3B52-4DD7-A0DF-13BE4C228D8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10853924" y="467327"/>
            <a:ext cx="540000" cy="540000"/>
          </a:xfrm>
          <a:prstGeom prst="rect">
            <a:avLst/>
          </a:prstGeom>
        </p:spPr>
      </p:pic>
      <p:pic>
        <p:nvPicPr>
          <p:cNvPr id="13" name="Bild 12">
            <a:extLst>
              <a:ext uri="{FF2B5EF4-FFF2-40B4-BE49-F238E27FC236}">
                <a16:creationId xmlns:a16="http://schemas.microsoft.com/office/drawing/2014/main" id="{DF95BE67-F120-4B42-A1F5-A0B336C9F49D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9358667" y="467327"/>
            <a:ext cx="540000" cy="540000"/>
          </a:xfrm>
          <a:prstGeom prst="rect">
            <a:avLst/>
          </a:prstGeom>
        </p:spPr>
      </p:pic>
      <p:pic>
        <p:nvPicPr>
          <p:cNvPr id="19" name="Bild 18">
            <a:extLst>
              <a:ext uri="{FF2B5EF4-FFF2-40B4-BE49-F238E27FC236}">
                <a16:creationId xmlns:a16="http://schemas.microsoft.com/office/drawing/2014/main" id="{619D8A11-90C3-4D02-BB71-7A8B482A5BD1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9357830" y="1659611"/>
            <a:ext cx="540000" cy="540000"/>
          </a:xfrm>
          <a:prstGeom prst="rect">
            <a:avLst/>
          </a:prstGeom>
        </p:spPr>
      </p:pic>
      <p:pic>
        <p:nvPicPr>
          <p:cNvPr id="35" name="Bild 34">
            <a:extLst>
              <a:ext uri="{FF2B5EF4-FFF2-40B4-BE49-F238E27FC236}">
                <a16:creationId xmlns:a16="http://schemas.microsoft.com/office/drawing/2014/main" id="{BF7F3B0B-873B-4CDD-B8DA-033BF393989B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9357830" y="2851894"/>
            <a:ext cx="540000" cy="540000"/>
          </a:xfrm>
          <a:prstGeom prst="rect">
            <a:avLst/>
          </a:prstGeom>
        </p:spPr>
      </p:pic>
      <p:pic>
        <p:nvPicPr>
          <p:cNvPr id="41" name="Bild 40">
            <a:extLst>
              <a:ext uri="{FF2B5EF4-FFF2-40B4-BE49-F238E27FC236}">
                <a16:creationId xmlns:a16="http://schemas.microsoft.com/office/drawing/2014/main" id="{71EC7006-EACF-4F87-B40E-AABD1BC485D4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6365640" y="5236461"/>
            <a:ext cx="540000" cy="540000"/>
          </a:xfrm>
          <a:prstGeom prst="rect">
            <a:avLst/>
          </a:prstGeom>
        </p:spPr>
      </p:pic>
      <p:pic>
        <p:nvPicPr>
          <p:cNvPr id="43" name="Bild 42">
            <a:extLst>
              <a:ext uri="{FF2B5EF4-FFF2-40B4-BE49-F238E27FC236}">
                <a16:creationId xmlns:a16="http://schemas.microsoft.com/office/drawing/2014/main" id="{A6D68A47-F007-4292-AFB0-485D292CBA31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9357830" y="5236461"/>
            <a:ext cx="540000" cy="540000"/>
          </a:xfrm>
          <a:prstGeom prst="rect">
            <a:avLst/>
          </a:prstGeom>
        </p:spPr>
      </p:pic>
      <p:pic>
        <p:nvPicPr>
          <p:cNvPr id="45" name="Bild 44">
            <a:extLst>
              <a:ext uri="{FF2B5EF4-FFF2-40B4-BE49-F238E27FC236}">
                <a16:creationId xmlns:a16="http://schemas.microsoft.com/office/drawing/2014/main" id="{FC543EC3-88D6-4229-9E3F-8ABAB2C2C7B0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7861735" y="5236461"/>
            <a:ext cx="540000" cy="540000"/>
          </a:xfrm>
          <a:prstGeom prst="rect">
            <a:avLst/>
          </a:prstGeom>
        </p:spPr>
      </p:pic>
      <p:pic>
        <p:nvPicPr>
          <p:cNvPr id="49" name="Bild 48">
            <a:extLst>
              <a:ext uri="{FF2B5EF4-FFF2-40B4-BE49-F238E27FC236}">
                <a16:creationId xmlns:a16="http://schemas.microsoft.com/office/drawing/2014/main" id="{A31413AB-92E6-4C8C-9D74-D7447B8D146A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tretch>
            <a:fillRect/>
          </a:stretch>
        </p:blipFill>
        <p:spPr>
          <a:xfrm>
            <a:off x="7861735" y="2851893"/>
            <a:ext cx="540000" cy="540000"/>
          </a:xfrm>
          <a:prstGeom prst="rect">
            <a:avLst/>
          </a:prstGeom>
        </p:spPr>
      </p:pic>
      <p:pic>
        <p:nvPicPr>
          <p:cNvPr id="56" name="Bild 55">
            <a:extLst>
              <a:ext uri="{FF2B5EF4-FFF2-40B4-BE49-F238E27FC236}">
                <a16:creationId xmlns:a16="http://schemas.microsoft.com/office/drawing/2014/main" id="{5CA782E1-5D9A-4F0C-9100-9179D8BECF99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96DAC541-7B7A-43D3-8B79-37D633B846F1}">
                <asvg:svgBlip xmlns:asvg="http://schemas.microsoft.com/office/drawing/2016/SVG/main" r:embed="rId38"/>
              </a:ext>
            </a:extLst>
          </a:blip>
          <a:stretch>
            <a:fillRect/>
          </a:stretch>
        </p:blipFill>
        <p:spPr>
          <a:xfrm>
            <a:off x="9357830" y="4044177"/>
            <a:ext cx="540000" cy="540000"/>
          </a:xfrm>
          <a:prstGeom prst="rect">
            <a:avLst/>
          </a:prstGeom>
        </p:spPr>
      </p:pic>
      <p:pic>
        <p:nvPicPr>
          <p:cNvPr id="58" name="Bild 57">
            <a:extLst>
              <a:ext uri="{FF2B5EF4-FFF2-40B4-BE49-F238E27FC236}">
                <a16:creationId xmlns:a16="http://schemas.microsoft.com/office/drawing/2014/main" id="{CA0CDD81-CCA0-4F35-B327-EC6D186ED0C0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96DAC541-7B7A-43D3-8B79-37D633B846F1}">
                <asvg:svgBlip xmlns:asvg="http://schemas.microsoft.com/office/drawing/2016/SVG/main" r:embed="rId40"/>
              </a:ext>
            </a:extLst>
          </a:blip>
          <a:stretch>
            <a:fillRect/>
          </a:stretch>
        </p:blipFill>
        <p:spPr>
          <a:xfrm>
            <a:off x="10853924" y="4044176"/>
            <a:ext cx="540000" cy="540000"/>
          </a:xfrm>
          <a:prstGeom prst="rect">
            <a:avLst/>
          </a:prstGeom>
        </p:spPr>
      </p:pic>
      <p:pic>
        <p:nvPicPr>
          <p:cNvPr id="60" name="Bild 59">
            <a:extLst>
              <a:ext uri="{FF2B5EF4-FFF2-40B4-BE49-F238E27FC236}">
                <a16:creationId xmlns:a16="http://schemas.microsoft.com/office/drawing/2014/main" id="{DFF6D5D2-F5C6-4C86-9464-666EFF6E1E19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96DAC541-7B7A-43D3-8B79-37D633B846F1}">
                <asvg:svgBlip xmlns:asvg="http://schemas.microsoft.com/office/drawing/2016/SVG/main" r:embed="rId42"/>
              </a:ext>
            </a:extLst>
          </a:blip>
          <a:stretch>
            <a:fillRect/>
          </a:stretch>
        </p:blipFill>
        <p:spPr>
          <a:xfrm>
            <a:off x="10853924" y="5236461"/>
            <a:ext cx="540000" cy="540000"/>
          </a:xfrm>
          <a:prstGeom prst="rect">
            <a:avLst/>
          </a:prstGeom>
        </p:spPr>
      </p:pic>
      <p:pic>
        <p:nvPicPr>
          <p:cNvPr id="62" name="Bild 61">
            <a:extLst>
              <a:ext uri="{FF2B5EF4-FFF2-40B4-BE49-F238E27FC236}">
                <a16:creationId xmlns:a16="http://schemas.microsoft.com/office/drawing/2014/main" id="{E9D2CF38-2FB2-47BC-BEEE-E60C9F480DE9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96DAC541-7B7A-43D3-8B79-37D633B846F1}">
                <asvg:svgBlip xmlns:asvg="http://schemas.microsoft.com/office/drawing/2016/SVG/main" r:embed="rId44"/>
              </a:ext>
            </a:extLst>
          </a:blip>
          <a:stretch>
            <a:fillRect/>
          </a:stretch>
        </p:blipFill>
        <p:spPr>
          <a:xfrm>
            <a:off x="6365640" y="1659611"/>
            <a:ext cx="540000" cy="540000"/>
          </a:xfrm>
          <a:prstGeom prst="rect">
            <a:avLst/>
          </a:prstGeom>
        </p:spPr>
      </p:pic>
      <p:pic>
        <p:nvPicPr>
          <p:cNvPr id="64" name="Bild 63">
            <a:extLst>
              <a:ext uri="{FF2B5EF4-FFF2-40B4-BE49-F238E27FC236}">
                <a16:creationId xmlns:a16="http://schemas.microsoft.com/office/drawing/2014/main" id="{BC6A94BE-0BA6-479A-B71A-A3E03CA1E46D}"/>
              </a:ext>
            </a:extLst>
          </p:cNvPr>
          <p:cNvPicPr>
            <a:picLocks noChangeAspect="1"/>
          </p:cNvPicPr>
          <p:nvPr/>
        </p:nvPicPr>
        <p:blipFill>
          <a:blip r:embed="rId45">
            <a:extLst>
              <a:ext uri="{96DAC541-7B7A-43D3-8B79-37D633B846F1}">
                <asvg:svgBlip xmlns:asvg="http://schemas.microsoft.com/office/drawing/2016/SVG/main" r:embed="rId46"/>
              </a:ext>
            </a:extLst>
          </a:blip>
          <a:stretch>
            <a:fillRect/>
          </a:stretch>
        </p:blipFill>
        <p:spPr>
          <a:xfrm>
            <a:off x="6365640" y="467327"/>
            <a:ext cx="540000" cy="540000"/>
          </a:xfrm>
          <a:prstGeom prst="rect">
            <a:avLst/>
          </a:prstGeom>
        </p:spPr>
      </p:pic>
      <p:pic>
        <p:nvPicPr>
          <p:cNvPr id="66" name="Bild 65">
            <a:extLst>
              <a:ext uri="{FF2B5EF4-FFF2-40B4-BE49-F238E27FC236}">
                <a16:creationId xmlns:a16="http://schemas.microsoft.com/office/drawing/2014/main" id="{1B3F5200-A1AE-4628-A552-BDBD64BFDEB9}"/>
              </a:ext>
            </a:extLst>
          </p:cNvPr>
          <p:cNvPicPr>
            <a:picLocks noChangeAspect="1"/>
          </p:cNvPicPr>
          <p:nvPr/>
        </p:nvPicPr>
        <p:blipFill>
          <a:blip r:embed="rId47">
            <a:extLst>
              <a:ext uri="{96DAC541-7B7A-43D3-8B79-37D633B846F1}">
                <asvg:svgBlip xmlns:asvg="http://schemas.microsoft.com/office/drawing/2016/SVG/main" r:embed="rId48"/>
              </a:ext>
            </a:extLst>
          </a:blip>
          <a:stretch>
            <a:fillRect/>
          </a:stretch>
        </p:blipFill>
        <p:spPr>
          <a:xfrm>
            <a:off x="7861735" y="1659610"/>
            <a:ext cx="540000" cy="540000"/>
          </a:xfrm>
          <a:prstGeom prst="rect">
            <a:avLst/>
          </a:prstGeom>
        </p:spPr>
      </p:pic>
      <p:pic>
        <p:nvPicPr>
          <p:cNvPr id="68" name="Bild 67">
            <a:extLst>
              <a:ext uri="{FF2B5EF4-FFF2-40B4-BE49-F238E27FC236}">
                <a16:creationId xmlns:a16="http://schemas.microsoft.com/office/drawing/2014/main" id="{0F4504B1-84E4-4D87-AEE9-ED0B57F848D9}"/>
              </a:ext>
            </a:extLst>
          </p:cNvPr>
          <p:cNvPicPr>
            <a:picLocks noChangeAspect="1"/>
          </p:cNvPicPr>
          <p:nvPr/>
        </p:nvPicPr>
        <p:blipFill>
          <a:blip r:embed="rId49">
            <a:extLst>
              <a:ext uri="{96DAC541-7B7A-43D3-8B79-37D633B846F1}">
                <asvg:svgBlip xmlns:asvg="http://schemas.microsoft.com/office/drawing/2016/SVG/main" r:embed="rId50"/>
              </a:ext>
            </a:extLst>
          </a:blip>
          <a:stretch>
            <a:fillRect/>
          </a:stretch>
        </p:blipFill>
        <p:spPr>
          <a:xfrm>
            <a:off x="10853924" y="1659610"/>
            <a:ext cx="540000" cy="540000"/>
          </a:xfrm>
          <a:prstGeom prst="rect">
            <a:avLst/>
          </a:prstGeom>
        </p:spPr>
      </p:pic>
      <p:pic>
        <p:nvPicPr>
          <p:cNvPr id="90" name="Bild 89">
            <a:extLst>
              <a:ext uri="{FF2B5EF4-FFF2-40B4-BE49-F238E27FC236}">
                <a16:creationId xmlns:a16="http://schemas.microsoft.com/office/drawing/2014/main" id="{4FF9017A-18FF-47BA-A717-F2006AECD994}"/>
              </a:ext>
            </a:extLst>
          </p:cNvPr>
          <p:cNvPicPr>
            <a:picLocks noChangeAspect="1"/>
          </p:cNvPicPr>
          <p:nvPr/>
        </p:nvPicPr>
        <p:blipFill>
          <a:blip r:embed="rId51">
            <a:extLst>
              <a:ext uri="{96DAC541-7B7A-43D3-8B79-37D633B846F1}">
                <asvg:svgBlip xmlns:asvg="http://schemas.microsoft.com/office/drawing/2016/SVG/main" r:embed="rId52"/>
              </a:ext>
            </a:extLst>
          </a:blip>
          <a:stretch>
            <a:fillRect/>
          </a:stretch>
        </p:blipFill>
        <p:spPr>
          <a:xfrm>
            <a:off x="6365640" y="2851895"/>
            <a:ext cx="540000" cy="540000"/>
          </a:xfrm>
          <a:prstGeom prst="rect">
            <a:avLst/>
          </a:prstGeom>
        </p:spPr>
      </p:pic>
      <p:pic>
        <p:nvPicPr>
          <p:cNvPr id="92" name="Bild 91">
            <a:extLst>
              <a:ext uri="{FF2B5EF4-FFF2-40B4-BE49-F238E27FC236}">
                <a16:creationId xmlns:a16="http://schemas.microsoft.com/office/drawing/2014/main" id="{318F6DF0-4B19-4465-9687-C961D8472A9D}"/>
              </a:ext>
            </a:extLst>
          </p:cNvPr>
          <p:cNvPicPr>
            <a:picLocks noChangeAspect="1"/>
          </p:cNvPicPr>
          <p:nvPr/>
        </p:nvPicPr>
        <p:blipFill>
          <a:blip r:embed="rId53">
            <a:extLst>
              <a:ext uri="{96DAC541-7B7A-43D3-8B79-37D633B846F1}">
                <asvg:svgBlip xmlns:asvg="http://schemas.microsoft.com/office/drawing/2016/SVG/main" r:embed="rId54"/>
              </a:ext>
            </a:extLst>
          </a:blip>
          <a:stretch>
            <a:fillRect/>
          </a:stretch>
        </p:blipFill>
        <p:spPr>
          <a:xfrm>
            <a:off x="10853924" y="2851893"/>
            <a:ext cx="540000" cy="540000"/>
          </a:xfrm>
          <a:prstGeom prst="rect">
            <a:avLst/>
          </a:prstGeom>
        </p:spPr>
      </p:pic>
      <p:pic>
        <p:nvPicPr>
          <p:cNvPr id="94" name="Bild 93">
            <a:extLst>
              <a:ext uri="{FF2B5EF4-FFF2-40B4-BE49-F238E27FC236}">
                <a16:creationId xmlns:a16="http://schemas.microsoft.com/office/drawing/2014/main" id="{02B1605D-FFBA-41F5-89C3-2D4741BD4A0B}"/>
              </a:ext>
            </a:extLst>
          </p:cNvPr>
          <p:cNvPicPr>
            <a:picLocks noChangeAspect="1"/>
          </p:cNvPicPr>
          <p:nvPr/>
        </p:nvPicPr>
        <p:blipFill>
          <a:blip r:embed="rId55">
            <a:extLst>
              <a:ext uri="{96DAC541-7B7A-43D3-8B79-37D633B846F1}">
                <asvg:svgBlip xmlns:asvg="http://schemas.microsoft.com/office/drawing/2016/SVG/main" r:embed="rId56"/>
              </a:ext>
            </a:extLst>
          </a:blip>
          <a:stretch>
            <a:fillRect/>
          </a:stretch>
        </p:blipFill>
        <p:spPr>
          <a:xfrm>
            <a:off x="7861735" y="4044177"/>
            <a:ext cx="540000" cy="540000"/>
          </a:xfrm>
          <a:prstGeom prst="rect">
            <a:avLst/>
          </a:prstGeom>
        </p:spPr>
      </p:pic>
      <p:pic>
        <p:nvPicPr>
          <p:cNvPr id="99" name="Bild 98">
            <a:extLst>
              <a:ext uri="{FF2B5EF4-FFF2-40B4-BE49-F238E27FC236}">
                <a16:creationId xmlns:a16="http://schemas.microsoft.com/office/drawing/2014/main" id="{554C8E65-6208-455F-8F0C-B187C7901189}"/>
              </a:ext>
            </a:extLst>
          </p:cNvPr>
          <p:cNvPicPr>
            <a:picLocks noChangeAspect="1"/>
          </p:cNvPicPr>
          <p:nvPr/>
        </p:nvPicPr>
        <p:blipFill>
          <a:blip r:embed="rId57">
            <a:extLst>
              <a:ext uri="{96DAC541-7B7A-43D3-8B79-37D633B846F1}">
                <asvg:svgBlip xmlns:asvg="http://schemas.microsoft.com/office/drawing/2016/SVG/main" r:embed="rId58"/>
              </a:ext>
            </a:extLst>
          </a:blip>
          <a:stretch>
            <a:fillRect/>
          </a:stretch>
        </p:blipFill>
        <p:spPr>
          <a:xfrm>
            <a:off x="6365640" y="4044179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861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ubrik 13">
            <a:extLst>
              <a:ext uri="{FF2B5EF4-FFF2-40B4-BE49-F238E27FC236}">
                <a16:creationId xmlns:a16="http://schemas.microsoft.com/office/drawing/2014/main" id="{F8167FA6-F411-4DF3-B287-B69000277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v-SE" dirty="0"/>
              <a:t>Storköksutrustning konsulter 2020</a:t>
            </a:r>
          </a:p>
        </p:txBody>
      </p:sp>
      <p:sp>
        <p:nvSpPr>
          <p:cNvPr id="52" name="Platshållare för text 51">
            <a:extLst>
              <a:ext uri="{FF2B5EF4-FFF2-40B4-BE49-F238E27FC236}">
                <a16:creationId xmlns:a16="http://schemas.microsoft.com/office/drawing/2014/main" id="{47552E10-819C-4902-BA5C-2DD77B7D33D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31673" y="1435395"/>
            <a:ext cx="1176473" cy="900000"/>
          </a:xfrm>
        </p:spPr>
        <p:txBody>
          <a:bodyPr/>
          <a:lstStyle/>
          <a:p>
            <a:r>
              <a:rPr lang="sv-SE"/>
              <a:t>Enkelhet</a:t>
            </a:r>
            <a:endParaRPr lang="sv-SE" dirty="0"/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CD752C5C-5102-461F-833C-A1ED7A5F30F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sv-SE" dirty="0"/>
              <a:t>Rangordning per län 1-3 med möjlighet till 3 olika avsteg från rangordning:</a:t>
            </a:r>
          </a:p>
          <a:p>
            <a:pPr>
              <a:spcBef>
                <a:spcPts val="0"/>
              </a:spcBef>
            </a:pPr>
            <a:r>
              <a:rPr lang="sv-SE" dirty="0"/>
              <a:t>Opartiskhet, dvs projektör och besiktningsman ska komma från olika leverantörer </a:t>
            </a:r>
          </a:p>
          <a:p>
            <a:pPr>
              <a:spcBef>
                <a:spcPts val="0"/>
              </a:spcBef>
            </a:pPr>
            <a:r>
              <a:rPr lang="sv-SE" dirty="0"/>
              <a:t>Viss kompetens, i de fall viss kompetens efterfrågas kan avsteg från rangordning göras</a:t>
            </a:r>
          </a:p>
          <a:p>
            <a:pPr>
              <a:spcBef>
                <a:spcPts val="0"/>
              </a:spcBef>
            </a:pPr>
            <a:r>
              <a:rPr lang="sv-SE" dirty="0"/>
              <a:t>Resekostnader, beställaren kan frångå rangordningen om totalkostnaden för beräknad resekostnad är betydande</a:t>
            </a:r>
          </a:p>
        </p:txBody>
      </p:sp>
      <p:sp>
        <p:nvSpPr>
          <p:cNvPr id="53" name="Platshållare för text 52">
            <a:extLst>
              <a:ext uri="{FF2B5EF4-FFF2-40B4-BE49-F238E27FC236}">
                <a16:creationId xmlns:a16="http://schemas.microsoft.com/office/drawing/2014/main" id="{7AE7378C-43B9-47A3-83AA-EA39DF48620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31673" y="2397736"/>
            <a:ext cx="1176473" cy="900000"/>
          </a:xfrm>
        </p:spPr>
        <p:txBody>
          <a:bodyPr/>
          <a:lstStyle/>
          <a:p>
            <a:r>
              <a:rPr lang="sv-SE"/>
              <a:t>Hållbarhet</a:t>
            </a:r>
            <a:endParaRPr lang="sv-SE" dirty="0"/>
          </a:p>
        </p:txBody>
      </p:sp>
      <p:sp>
        <p:nvSpPr>
          <p:cNvPr id="16" name="Platshållare för text 15">
            <a:extLst>
              <a:ext uri="{FF2B5EF4-FFF2-40B4-BE49-F238E27FC236}">
                <a16:creationId xmlns:a16="http://schemas.microsoft.com/office/drawing/2014/main" id="{E2A9987C-525E-4A74-9D1C-00D26945D2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24511" y="2413716"/>
            <a:ext cx="5506644" cy="900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sv-SE" dirty="0"/>
              <a:t>En projektör kan hjälpa dig att planera och </a:t>
            </a:r>
            <a:r>
              <a:rPr lang="sv-SE" dirty="0" err="1"/>
              <a:t>kravställa</a:t>
            </a:r>
            <a:r>
              <a:rPr lang="sv-SE" dirty="0"/>
              <a:t> ett energieffektivt användning av storkök samt beräkna dess livscykelkostnader. Dessutom kan projektörerna vara behjälpliga med den agronomiska utformningen av storköket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dirty="0"/>
              <a:t>En besiktning medför ett bättre planeringsunderlag vid anskaffning av ny utrustning </a:t>
            </a:r>
          </a:p>
        </p:txBody>
      </p:sp>
      <p:sp>
        <p:nvSpPr>
          <p:cNvPr id="54" name="Platshållare för text 53">
            <a:extLst>
              <a:ext uri="{FF2B5EF4-FFF2-40B4-BE49-F238E27FC236}">
                <a16:creationId xmlns:a16="http://schemas.microsoft.com/office/drawing/2014/main" id="{D43035ED-38B5-4407-852E-DA4A144024B4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31673" y="3360077"/>
            <a:ext cx="1176473" cy="900000"/>
          </a:xfrm>
        </p:spPr>
        <p:txBody>
          <a:bodyPr/>
          <a:lstStyle/>
          <a:p>
            <a:r>
              <a:rPr lang="sv-SE"/>
              <a:t>Besparing</a:t>
            </a:r>
            <a:endParaRPr lang="sv-SE" dirty="0"/>
          </a:p>
        </p:txBody>
      </p:sp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0E4EC1F8-2CE4-4C3E-9038-C585BAF808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Enkel avropsmodell med rangordning ger en kostnadseffektiv avropsprocess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dirty="0"/>
              <a:t>Möjlighet till avsteg på grund av höga resekostnader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dirty="0"/>
              <a:t>Bra timpriser via stordriftsfördelar</a:t>
            </a:r>
          </a:p>
          <a:p>
            <a:pPr marL="0" indent="0">
              <a:spcBef>
                <a:spcPts val="0"/>
              </a:spcBef>
              <a:buNone/>
            </a:pPr>
            <a:r>
              <a:rPr lang="sv-SE" dirty="0"/>
              <a:t>Funktionsbesiktningar ger en optimal utnyttjande av utrustningen och möjliggör framtagandet av en tidsatt utbytesplan</a:t>
            </a:r>
          </a:p>
        </p:txBody>
      </p:sp>
      <p:sp>
        <p:nvSpPr>
          <p:cNvPr id="55" name="Platshållare för text 54">
            <a:extLst>
              <a:ext uri="{FF2B5EF4-FFF2-40B4-BE49-F238E27FC236}">
                <a16:creationId xmlns:a16="http://schemas.microsoft.com/office/drawing/2014/main" id="{2947B106-1FB7-43D1-B0AD-97403EFDD59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31673" y="4322418"/>
            <a:ext cx="1176473" cy="900000"/>
          </a:xfrm>
        </p:spPr>
        <p:txBody>
          <a:bodyPr/>
          <a:lstStyle/>
          <a:p>
            <a:r>
              <a:rPr lang="sv-SE"/>
              <a:t>Innovation</a:t>
            </a:r>
            <a:endParaRPr lang="sv-SE" dirty="0"/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E39088C5-C057-42F6-B4A1-33FBC5F495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Projektörerna är experter på stöd och fördjupning vid utveckling av processer gällande storkök. Uppdragen kan även avse projektering genom hela anskaffningsprocessen</a:t>
            </a:r>
          </a:p>
          <a:p>
            <a:pPr>
              <a:spcBef>
                <a:spcPts val="0"/>
              </a:spcBef>
            </a:pPr>
            <a:endParaRPr lang="sv-SE" dirty="0"/>
          </a:p>
        </p:txBody>
      </p:sp>
      <p:sp>
        <p:nvSpPr>
          <p:cNvPr id="56" name="Platshållare för text 55">
            <a:extLst>
              <a:ext uri="{FF2B5EF4-FFF2-40B4-BE49-F238E27FC236}">
                <a16:creationId xmlns:a16="http://schemas.microsoft.com/office/drawing/2014/main" id="{38BA9BE9-1477-4543-A52E-4833BA01D51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31673" y="5284760"/>
            <a:ext cx="1176473" cy="900000"/>
          </a:xfrm>
        </p:spPr>
        <p:txBody>
          <a:bodyPr/>
          <a:lstStyle/>
          <a:p>
            <a:r>
              <a:rPr lang="sv-SE"/>
              <a:t>Digitalisering</a:t>
            </a:r>
            <a:endParaRPr lang="sv-SE" dirty="0"/>
          </a:p>
        </p:txBody>
      </p:sp>
      <p:sp>
        <p:nvSpPr>
          <p:cNvPr id="19" name="Platshållare för text 18">
            <a:extLst>
              <a:ext uri="{FF2B5EF4-FFF2-40B4-BE49-F238E27FC236}">
                <a16:creationId xmlns:a16="http://schemas.microsoft.com/office/drawing/2014/main" id="{9F30C0AE-B4D6-4D11-A57F-6FDF8CF48BE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Möjlighet att erhålla CAD-ritningar i 3D format, för en effektivare planering av flöden och bedömning av rumsutnyttjande</a:t>
            </a:r>
          </a:p>
        </p:txBody>
      </p:sp>
      <p:sp>
        <p:nvSpPr>
          <p:cNvPr id="50" name="Platshållare för text 49">
            <a:extLst>
              <a:ext uri="{FF2B5EF4-FFF2-40B4-BE49-F238E27FC236}">
                <a16:creationId xmlns:a16="http://schemas.microsoft.com/office/drawing/2014/main" id="{6A6F19D1-7291-4313-A62C-B7F83D1405F6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704093" y="4772418"/>
            <a:ext cx="2040714" cy="309309"/>
          </a:xfrm>
        </p:spPr>
        <p:txBody>
          <a:bodyPr/>
          <a:lstStyle/>
          <a:p>
            <a:r>
              <a:rPr lang="sv-SE" dirty="0"/>
              <a:t>Avtalsuppföljning</a:t>
            </a:r>
          </a:p>
        </p:txBody>
      </p:sp>
      <p:sp>
        <p:nvSpPr>
          <p:cNvPr id="26" name="Platshållare för text 25">
            <a:extLst>
              <a:ext uri="{FF2B5EF4-FFF2-40B4-BE49-F238E27FC236}">
                <a16:creationId xmlns:a16="http://schemas.microsoft.com/office/drawing/2014/main" id="{DDC24303-28EA-4DE2-A351-3DAB6DA5919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704093" y="5105562"/>
            <a:ext cx="2040714" cy="846418"/>
          </a:xfrm>
        </p:spPr>
        <p:txBody>
          <a:bodyPr/>
          <a:lstStyle/>
          <a:p>
            <a:r>
              <a:rPr lang="sv-SE" dirty="0"/>
              <a:t>6 månader</a:t>
            </a:r>
          </a:p>
          <a:p>
            <a:r>
              <a:rPr lang="sv-SE" dirty="0"/>
              <a:t>18 månader</a:t>
            </a:r>
          </a:p>
          <a:p>
            <a:endParaRPr lang="sv-SE" dirty="0"/>
          </a:p>
        </p:txBody>
      </p:sp>
      <p:sp>
        <p:nvSpPr>
          <p:cNvPr id="46" name="Platshållare för text 45">
            <a:extLst>
              <a:ext uri="{FF2B5EF4-FFF2-40B4-BE49-F238E27FC236}">
                <a16:creationId xmlns:a16="http://schemas.microsoft.com/office/drawing/2014/main" id="{2CEC137B-1EAD-4CEC-9B12-6AD1DB6DE58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704093" y="437008"/>
            <a:ext cx="2040714" cy="309309"/>
          </a:xfrm>
        </p:spPr>
        <p:txBody>
          <a:bodyPr/>
          <a:lstStyle/>
          <a:p>
            <a:r>
              <a:rPr lang="sv-SE"/>
              <a:t>Anbudsområden</a:t>
            </a:r>
            <a:endParaRPr lang="sv-SE" dirty="0"/>
          </a:p>
        </p:txBody>
      </p:sp>
      <p:sp>
        <p:nvSpPr>
          <p:cNvPr id="24" name="Platshållare för text 23">
            <a:extLst>
              <a:ext uri="{FF2B5EF4-FFF2-40B4-BE49-F238E27FC236}">
                <a16:creationId xmlns:a16="http://schemas.microsoft.com/office/drawing/2014/main" id="{BFA7E6E6-0234-489D-B12F-5604C0857E1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704093" y="779384"/>
            <a:ext cx="2040714" cy="2671482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Projektör: 1:a Storköksbyrån 2:a Cedervall 3:a </a:t>
            </a:r>
            <a:r>
              <a:rPr lang="sv-SE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Liljewal</a:t>
            </a:r>
            <a:r>
              <a:rPr lang="sv-SE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/ÅF beroende av geografiskt område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sv-SE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Besktningsman</a:t>
            </a:r>
            <a:r>
              <a:rPr lang="sv-S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1:a Cedervall 2:a Public </a:t>
            </a:r>
            <a:r>
              <a:rPr lang="sv-SE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r>
              <a:rPr lang="sv-S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3:a ÅF samtliga </a:t>
            </a:r>
            <a:r>
              <a:rPr lang="sv-SE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geografiska områden</a:t>
            </a:r>
            <a:endParaRPr lang="sv-SE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4625" lvl="1" indent="0">
              <a:buNone/>
            </a:pPr>
            <a:endParaRPr lang="sv-SE" b="1" dirty="0"/>
          </a:p>
        </p:txBody>
      </p:sp>
      <p:sp>
        <p:nvSpPr>
          <p:cNvPr id="38" name="Platshållare för text 37">
            <a:extLst>
              <a:ext uri="{FF2B5EF4-FFF2-40B4-BE49-F238E27FC236}">
                <a16:creationId xmlns:a16="http://schemas.microsoft.com/office/drawing/2014/main" id="{CA7A4312-E4F7-4D2B-AB45-A3A19831814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05522" y="437008"/>
            <a:ext cx="2040714" cy="309309"/>
          </a:xfrm>
        </p:spPr>
        <p:txBody>
          <a:bodyPr/>
          <a:lstStyle/>
          <a:p>
            <a:r>
              <a:rPr lang="sv-SE"/>
              <a:t>Avtalstid</a:t>
            </a:r>
            <a:endParaRPr lang="sv-SE" dirty="0"/>
          </a:p>
        </p:txBody>
      </p:sp>
      <p:sp>
        <p:nvSpPr>
          <p:cNvPr id="20" name="Platshållare för text 19">
            <a:extLst>
              <a:ext uri="{FF2B5EF4-FFF2-40B4-BE49-F238E27FC236}">
                <a16:creationId xmlns:a16="http://schemas.microsoft.com/office/drawing/2014/main" id="{49AB0AAE-118E-4E7F-8696-03C4E43A789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05522" y="770056"/>
            <a:ext cx="2040714" cy="561857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sv-SE" dirty="0"/>
              <a:t>2022-04-01 till 2026-03-31</a:t>
            </a:r>
          </a:p>
        </p:txBody>
      </p:sp>
      <p:sp>
        <p:nvSpPr>
          <p:cNvPr id="40" name="Platshållare för text 39">
            <a:extLst>
              <a:ext uri="{FF2B5EF4-FFF2-40B4-BE49-F238E27FC236}">
                <a16:creationId xmlns:a16="http://schemas.microsoft.com/office/drawing/2014/main" id="{112BEFA4-EC56-488E-8024-A636F9D6F37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505522" y="1355652"/>
            <a:ext cx="2040714" cy="276244"/>
          </a:xfrm>
        </p:spPr>
        <p:txBody>
          <a:bodyPr/>
          <a:lstStyle/>
          <a:p>
            <a:r>
              <a:rPr lang="sv-SE" dirty="0"/>
              <a:t>Avropsförfarande</a:t>
            </a:r>
          </a:p>
        </p:txBody>
      </p:sp>
      <p:sp>
        <p:nvSpPr>
          <p:cNvPr id="21" name="Platshållare för text 20">
            <a:extLst>
              <a:ext uri="{FF2B5EF4-FFF2-40B4-BE49-F238E27FC236}">
                <a16:creationId xmlns:a16="http://schemas.microsoft.com/office/drawing/2014/main" id="{AC88E1A4-DA1D-4203-984E-1B4B1D7CE03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05522" y="1652830"/>
            <a:ext cx="2040714" cy="1612423"/>
          </a:xfrm>
        </p:spPr>
        <p:txBody>
          <a:bodyPr>
            <a:normAutofit/>
          </a:bodyPr>
          <a:lstStyle/>
          <a:p>
            <a:r>
              <a:rPr lang="sv-SE" dirty="0"/>
              <a:t>Rangordning 1-3 per län</a:t>
            </a:r>
          </a:p>
        </p:txBody>
      </p:sp>
      <p:sp>
        <p:nvSpPr>
          <p:cNvPr id="42" name="Platshållare för text 41">
            <a:extLst>
              <a:ext uri="{FF2B5EF4-FFF2-40B4-BE49-F238E27FC236}">
                <a16:creationId xmlns:a16="http://schemas.microsoft.com/office/drawing/2014/main" id="{1D1F074E-1599-44D0-904C-51B6AFFCBF2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505522" y="3265253"/>
            <a:ext cx="2040714" cy="309309"/>
          </a:xfrm>
        </p:spPr>
        <p:txBody>
          <a:bodyPr/>
          <a:lstStyle/>
          <a:p>
            <a:r>
              <a:rPr lang="sv-SE" dirty="0"/>
              <a:t>Leverantörer </a:t>
            </a:r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09F98FB2-3473-461D-A962-A25203F472F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05522" y="3595495"/>
            <a:ext cx="2040714" cy="1591489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Cedervall arkitekter AB</a:t>
            </a:r>
          </a:p>
          <a:p>
            <a:pPr marL="0" indent="0">
              <a:buNone/>
            </a:pPr>
            <a:r>
              <a:rPr lang="sv-SE" dirty="0" err="1"/>
              <a:t>Liljewal</a:t>
            </a:r>
            <a:r>
              <a:rPr lang="sv-SE" dirty="0"/>
              <a:t> arkitekter Aktiebolag</a:t>
            </a:r>
          </a:p>
          <a:p>
            <a:pPr marL="0" indent="0">
              <a:buNone/>
            </a:pPr>
            <a:r>
              <a:rPr lang="sv-SE" dirty="0"/>
              <a:t>ÅF-</a:t>
            </a:r>
            <a:r>
              <a:rPr lang="sv-SE" dirty="0" err="1"/>
              <a:t>infrastructure</a:t>
            </a:r>
            <a:r>
              <a:rPr lang="sv-SE" dirty="0"/>
              <a:t> AB</a:t>
            </a:r>
          </a:p>
          <a:p>
            <a:pPr marL="0" indent="0">
              <a:buNone/>
            </a:pPr>
            <a:r>
              <a:rPr lang="sv-SE" dirty="0"/>
              <a:t>Public </a:t>
            </a:r>
            <a:r>
              <a:rPr lang="sv-SE" dirty="0" err="1"/>
              <a:t>People</a:t>
            </a:r>
            <a:r>
              <a:rPr lang="sv-SE" dirty="0"/>
              <a:t> AB</a:t>
            </a:r>
          </a:p>
          <a:p>
            <a:pPr marL="0" indent="0">
              <a:buNone/>
            </a:pPr>
            <a:r>
              <a:rPr lang="sv-SE" dirty="0"/>
              <a:t>Storköksbyrån i Stockholm aktiebolag</a:t>
            </a:r>
          </a:p>
        </p:txBody>
      </p:sp>
      <p:sp>
        <p:nvSpPr>
          <p:cNvPr id="44" name="Platshållare för text 43">
            <a:extLst>
              <a:ext uri="{FF2B5EF4-FFF2-40B4-BE49-F238E27FC236}">
                <a16:creationId xmlns:a16="http://schemas.microsoft.com/office/drawing/2014/main" id="{1C719202-A229-465C-81CE-37313F34C26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505522" y="5198528"/>
            <a:ext cx="2040714" cy="309309"/>
          </a:xfrm>
        </p:spPr>
        <p:txBody>
          <a:bodyPr/>
          <a:lstStyle/>
          <a:p>
            <a:r>
              <a:rPr lang="sv-SE"/>
              <a:t>Pris och sortiment</a:t>
            </a:r>
            <a:endParaRPr lang="sv-SE" dirty="0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AB700810-63FD-420D-9196-451E6678ECC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>
            <a:normAutofit/>
          </a:bodyPr>
          <a:lstStyle/>
          <a:p>
            <a:r>
              <a:rPr lang="sv-SE" dirty="0"/>
              <a:t>Timpris konsulter</a:t>
            </a:r>
          </a:p>
        </p:txBody>
      </p:sp>
      <p:sp>
        <p:nvSpPr>
          <p:cNvPr id="48" name="Platshållare för text 47">
            <a:extLst>
              <a:ext uri="{FF2B5EF4-FFF2-40B4-BE49-F238E27FC236}">
                <a16:creationId xmlns:a16="http://schemas.microsoft.com/office/drawing/2014/main" id="{BEB1CE12-2113-4DFA-9A2F-235E68C596D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704093" y="3501560"/>
            <a:ext cx="2040714" cy="309309"/>
          </a:xfrm>
        </p:spPr>
        <p:txBody>
          <a:bodyPr/>
          <a:lstStyle/>
          <a:p>
            <a:r>
              <a:rPr lang="sv-SE" dirty="0"/>
              <a:t>Leveransvillkor</a:t>
            </a:r>
          </a:p>
        </p:txBody>
      </p:sp>
      <p:sp>
        <p:nvSpPr>
          <p:cNvPr id="25" name="Platshållare för text 24">
            <a:extLst>
              <a:ext uri="{FF2B5EF4-FFF2-40B4-BE49-F238E27FC236}">
                <a16:creationId xmlns:a16="http://schemas.microsoft.com/office/drawing/2014/main" id="{2E670408-143D-4E4A-A77C-640710135AF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704093" y="3843624"/>
            <a:ext cx="2040714" cy="875515"/>
          </a:xfrm>
        </p:spPr>
        <p:txBody>
          <a:bodyPr/>
          <a:lstStyle/>
          <a:p>
            <a:r>
              <a:rPr lang="sv-SE" dirty="0"/>
              <a:t>AMA 10 konsult</a:t>
            </a:r>
          </a:p>
        </p:txBody>
      </p:sp>
      <p:pic>
        <p:nvPicPr>
          <p:cNvPr id="28" name="Bild 12">
            <a:extLst>
              <a:ext uri="{FF2B5EF4-FFF2-40B4-BE49-F238E27FC236}">
                <a16:creationId xmlns:a16="http://schemas.microsoft.com/office/drawing/2014/main" id="{DF95BE67-F120-4B42-A1F5-A0B336C9F4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8399" y="470833"/>
            <a:ext cx="738909" cy="738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492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98C4BFFA-5C9C-45B9-8DA4-C2C0EA70D2B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35775" y="1450406"/>
            <a:ext cx="4680000" cy="309309"/>
          </a:xfrm>
        </p:spPr>
        <p:txBody>
          <a:bodyPr/>
          <a:lstStyle/>
          <a:p>
            <a:r>
              <a:rPr lang="sv-SE" dirty="0"/>
              <a:t>Omfattning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1D0B2195-1754-4B54-8F0E-D28F6BD9FC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Autofit/>
          </a:bodyPr>
          <a:lstStyle/>
          <a:p>
            <a:endParaRPr lang="sv-SE" sz="900" dirty="0">
              <a:solidFill>
                <a:srgbClr val="000000"/>
              </a:solidFill>
              <a:latin typeface="Corbel" panose="020B0503020204020204" pitchFamily="34" charset="0"/>
            </a:endParaRPr>
          </a:p>
        </p:txBody>
      </p:sp>
      <p:sp>
        <p:nvSpPr>
          <p:cNvPr id="9" name="Platshållare för text 8">
            <a:extLst>
              <a:ext uri="{FF2B5EF4-FFF2-40B4-BE49-F238E27FC236}">
                <a16:creationId xmlns:a16="http://schemas.microsoft.com/office/drawing/2014/main" id="{5C6A81D6-25BC-498B-9656-0E853C9E859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Ekonomisk, social och miljö</a:t>
            </a:r>
          </a:p>
        </p:txBody>
      </p:sp>
      <p:sp>
        <p:nvSpPr>
          <p:cNvPr id="33" name="Platshållare för text 32">
            <a:extLst>
              <a:ext uri="{FF2B5EF4-FFF2-40B4-BE49-F238E27FC236}">
                <a16:creationId xmlns:a16="http://schemas.microsoft.com/office/drawing/2014/main" id="{34D21C94-6C90-4283-A6FD-413B41F62A2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516223" y="1450406"/>
            <a:ext cx="4680000" cy="309309"/>
          </a:xfrm>
        </p:spPr>
        <p:txBody>
          <a:bodyPr/>
          <a:lstStyle/>
          <a:p>
            <a:r>
              <a:rPr lang="sv-SE" dirty="0"/>
              <a:t>Fördjupning</a:t>
            </a:r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220CF050-7E44-4DEB-9D11-81BACEB557C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355600" lvl="1" indent="-171450"/>
            <a:endParaRPr lang="sv-SE" dirty="0">
              <a:latin typeface="Corbel" panose="020B0503020204020204" pitchFamily="34" charset="0"/>
            </a:endParaRPr>
          </a:p>
          <a:p>
            <a:pPr marL="355600" lvl="1" indent="-171450"/>
            <a:endParaRPr lang="sv-SE" dirty="0">
              <a:latin typeface="Corbel" panose="020B0503020204020204" pitchFamily="34" charset="0"/>
            </a:endParaRPr>
          </a:p>
          <a:p>
            <a:pPr marL="355600" lvl="1" indent="-171450"/>
            <a:endParaRPr lang="sv-SE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sv-SE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sv-SE" dirty="0">
              <a:solidFill>
                <a:srgbClr val="FF0000"/>
              </a:solidFill>
              <a:latin typeface="Corbel" panose="020B0503020204020204" pitchFamily="34" charset="0"/>
            </a:endParaRPr>
          </a:p>
          <a:p>
            <a:endParaRPr lang="sv-SE" dirty="0"/>
          </a:p>
        </p:txBody>
      </p:sp>
      <p:sp>
        <p:nvSpPr>
          <p:cNvPr id="35" name="Platshållare för text 34">
            <a:extLst>
              <a:ext uri="{FF2B5EF4-FFF2-40B4-BE49-F238E27FC236}">
                <a16:creationId xmlns:a16="http://schemas.microsoft.com/office/drawing/2014/main" id="{D16410D6-B1E8-4CC7-BEC1-A549A55557EF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516223" y="3957050"/>
            <a:ext cx="4680000" cy="309309"/>
          </a:xfrm>
        </p:spPr>
        <p:txBody>
          <a:bodyPr/>
          <a:lstStyle/>
          <a:p>
            <a:r>
              <a:rPr lang="sv-SE" dirty="0"/>
              <a:t>Hållbarhet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416F554E-30DE-4C6D-B934-C36B42FDAAC6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8879CABA-694C-4401-BB70-6EBDB6E03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Storköksutrustning konsulter 2020</a:t>
            </a:r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7005B6E7-BBCA-4146-8EA9-DE68F1F6AE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5775" y="4594616"/>
            <a:ext cx="4680000" cy="309309"/>
          </a:xfrm>
        </p:spPr>
        <p:txBody>
          <a:bodyPr/>
          <a:lstStyle/>
          <a:p>
            <a:r>
              <a:rPr lang="sv-SE" dirty="0"/>
              <a:t>Revision</a:t>
            </a:r>
          </a:p>
        </p:txBody>
      </p:sp>
      <p:sp>
        <p:nvSpPr>
          <p:cNvPr id="20" name="Platshållare för bild 19">
            <a:extLst>
              <a:ext uri="{FF2B5EF4-FFF2-40B4-BE49-F238E27FC236}">
                <a16:creationId xmlns:a16="http://schemas.microsoft.com/office/drawing/2014/main" id="{CE96CFF1-4549-4456-96F2-63085017604A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/>
      </p:sp>
      <p:sp>
        <p:nvSpPr>
          <p:cNvPr id="21" name="Platshållare för bild 20">
            <a:extLst>
              <a:ext uri="{FF2B5EF4-FFF2-40B4-BE49-F238E27FC236}">
                <a16:creationId xmlns:a16="http://schemas.microsoft.com/office/drawing/2014/main" id="{3DDA4532-19C7-427E-9FC4-F2DA62B93C8B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/>
      </p:sp>
      <p:sp>
        <p:nvSpPr>
          <p:cNvPr id="22" name="Platshållare för bild 21">
            <a:extLst>
              <a:ext uri="{FF2B5EF4-FFF2-40B4-BE49-F238E27FC236}">
                <a16:creationId xmlns:a16="http://schemas.microsoft.com/office/drawing/2014/main" id="{B1B2F8AA-5A24-4A5E-86EA-F3C698A3DE6D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23" name="Platshållare för bild 22">
            <a:extLst>
              <a:ext uri="{FF2B5EF4-FFF2-40B4-BE49-F238E27FC236}">
                <a16:creationId xmlns:a16="http://schemas.microsoft.com/office/drawing/2014/main" id="{C599A5C1-3B2F-458C-ADC3-9B04C6E41518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24" name="Platshållare för bild 23">
            <a:extLst>
              <a:ext uri="{FF2B5EF4-FFF2-40B4-BE49-F238E27FC236}">
                <a16:creationId xmlns:a16="http://schemas.microsoft.com/office/drawing/2014/main" id="{41BF8D45-33BA-4BBC-BDA1-90819BF781D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/>
      </p:sp>
      <p:sp>
        <p:nvSpPr>
          <p:cNvPr id="25" name="Platshållare för bild 24">
            <a:extLst>
              <a:ext uri="{FF2B5EF4-FFF2-40B4-BE49-F238E27FC236}">
                <a16:creationId xmlns:a16="http://schemas.microsoft.com/office/drawing/2014/main" id="{A076427F-C6A8-4AA7-A6D8-91DFEF79D028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/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8CAD1C1A-71BB-42AC-A357-249FAF0563EB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/>
      </p:sp>
      <p:sp>
        <p:nvSpPr>
          <p:cNvPr id="27" name="Platshållare för bild 26">
            <a:extLst>
              <a:ext uri="{FF2B5EF4-FFF2-40B4-BE49-F238E27FC236}">
                <a16:creationId xmlns:a16="http://schemas.microsoft.com/office/drawing/2014/main" id="{6DEE6F3D-C651-445C-8B6B-8DAB1E969F0F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/>
      </p:sp>
      <p:sp>
        <p:nvSpPr>
          <p:cNvPr id="28" name="Platshållare för bild 27">
            <a:extLst>
              <a:ext uri="{FF2B5EF4-FFF2-40B4-BE49-F238E27FC236}">
                <a16:creationId xmlns:a16="http://schemas.microsoft.com/office/drawing/2014/main" id="{6C829733-816F-4651-BA9E-333C03D83D84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/>
      </p:sp>
      <p:pic>
        <p:nvPicPr>
          <p:cNvPr id="3" name="Platshållare för bild 2"/>
          <p:cNvPicPr>
            <a:picLocks noGrp="1" noChangeAspect="1"/>
          </p:cNvPicPr>
          <p:nvPr>
            <p:ph type="pic" sz="quarter" idx="42"/>
          </p:nvPr>
        </p:nvPicPr>
        <p:blipFill>
          <a:blip r:embed="rId2"/>
          <a:srcRect l="88" r="88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12" name="Platshållare för bild 11"/>
          <p:cNvSpPr>
            <a:spLocks noGrp="1"/>
          </p:cNvSpPr>
          <p:nvPr>
            <p:ph type="pic" sz="quarter" idx="31"/>
          </p:nvPr>
        </p:nvSpPr>
        <p:spPr/>
      </p:sp>
      <p:sp>
        <p:nvSpPr>
          <p:cNvPr id="13" name="Platshållare för bild 12"/>
          <p:cNvSpPr>
            <a:spLocks noGrp="1"/>
          </p:cNvSpPr>
          <p:nvPr>
            <p:ph type="pic" sz="quarter" idx="32"/>
          </p:nvPr>
        </p:nvSpPr>
        <p:spPr/>
      </p:sp>
      <p:sp>
        <p:nvSpPr>
          <p:cNvPr id="14" name="Platshållare för bild 13"/>
          <p:cNvSpPr>
            <a:spLocks noGrp="1"/>
          </p:cNvSpPr>
          <p:nvPr>
            <p:ph type="pic" sz="quarter" idx="30"/>
          </p:nvPr>
        </p:nvSpPr>
        <p:spPr/>
      </p:sp>
      <p:sp>
        <p:nvSpPr>
          <p:cNvPr id="15" name="Platshållare för bild 14"/>
          <p:cNvSpPr>
            <a:spLocks noGrp="1"/>
          </p:cNvSpPr>
          <p:nvPr>
            <p:ph type="pic" sz="quarter" idx="29"/>
          </p:nvPr>
        </p:nvSpPr>
        <p:spPr/>
      </p:sp>
      <p:sp>
        <p:nvSpPr>
          <p:cNvPr id="16" name="Platshållare för bild 15"/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7" name="Platshållare för bild 16"/>
          <p:cNvSpPr>
            <a:spLocks noGrp="1"/>
          </p:cNvSpPr>
          <p:nvPr>
            <p:ph type="pic" sz="quarter" idx="25"/>
          </p:nvPr>
        </p:nvSpPr>
        <p:spPr/>
      </p:sp>
      <p:sp>
        <p:nvSpPr>
          <p:cNvPr id="18" name="Platshållare för bild 17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19" name="Platshållare för bild 18"/>
          <p:cNvSpPr>
            <a:spLocks noGrp="1"/>
          </p:cNvSpPr>
          <p:nvPr>
            <p:ph type="pic" sz="quarter" idx="28"/>
          </p:nvPr>
        </p:nvSpPr>
        <p:spPr/>
      </p:sp>
    </p:spTree>
    <p:extLst>
      <p:ext uri="{BB962C8B-B14F-4D97-AF65-F5344CB8AC3E}">
        <p14:creationId xmlns:p14="http://schemas.microsoft.com/office/powerpoint/2010/main" val="1131916351"/>
      </p:ext>
    </p:extLst>
  </p:cSld>
  <p:clrMapOvr>
    <a:masterClrMapping/>
  </p:clrMapOvr>
</p:sld>
</file>

<file path=ppt/theme/theme1.xml><?xml version="1.0" encoding="utf-8"?>
<a:theme xmlns:a="http://schemas.openxmlformats.org/drawingml/2006/main" name="Adda - Inköprscentral">
  <a:themeElements>
    <a:clrScheme name="Adda Inköpscentral">
      <a:dk1>
        <a:sysClr val="windowText" lastClr="000000"/>
      </a:dk1>
      <a:lt1>
        <a:sysClr val="window" lastClr="FFFFFF"/>
      </a:lt1>
      <a:dk2>
        <a:srgbClr val="706F6B"/>
      </a:dk2>
      <a:lt2>
        <a:srgbClr val="EDECE8"/>
      </a:lt2>
      <a:accent1>
        <a:srgbClr val="EB5C2E"/>
      </a:accent1>
      <a:accent2>
        <a:srgbClr val="AF5A91"/>
      </a:accent2>
      <a:accent3>
        <a:srgbClr val="D4D3CD"/>
      </a:accent3>
      <a:accent4>
        <a:srgbClr val="00A1BE"/>
      </a:accent4>
      <a:accent5>
        <a:srgbClr val="FAB837"/>
      </a:accent5>
      <a:accent6>
        <a:srgbClr val="F5A177"/>
      </a:accent6>
      <a:hlink>
        <a:srgbClr val="EB5C2E"/>
      </a:hlink>
      <a:folHlink>
        <a:srgbClr val="00A1BE"/>
      </a:folHlink>
    </a:clrScheme>
    <a:fontScheme name="Add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tIns="90000" bIns="90000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vtalskort Vitvaror 2019.potx" id="{E59429AC-671E-4D3A-B788-7C76BEFD03AF}" vid="{B43573B9-5523-4DC1-A7C6-A818C793303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61B5BABC2062046A3A6C7BA83E1064C" ma:contentTypeVersion="10" ma:contentTypeDescription="Skapa ett nytt dokument." ma:contentTypeScope="" ma:versionID="558cb83ec7cdb221a774d0b7d86f73e5">
  <xsd:schema xmlns:xsd="http://www.w3.org/2001/XMLSchema" xmlns:xs="http://www.w3.org/2001/XMLSchema" xmlns:p="http://schemas.microsoft.com/office/2006/metadata/properties" xmlns:ns3="17798c2e-8ec6-411a-92bf-42cada8c5360" targetNamespace="http://schemas.microsoft.com/office/2006/metadata/properties" ma:root="true" ma:fieldsID="0ebfa375b3427caae85372d13753e19e" ns3:_="">
    <xsd:import namespace="17798c2e-8ec6-411a-92bf-42cada8c536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798c2e-8ec6-411a-92bf-42cada8c53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DCA370-3D7E-423A-A625-328FC6152E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798c2e-8ec6-411a-92bf-42cada8c53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ABDA6A-1F6C-4B42-8544-08E5AE6AC91F}">
  <ds:schemaRefs>
    <ds:schemaRef ds:uri="http://purl.org/dc/elements/1.1/"/>
    <ds:schemaRef ds:uri="http://schemas.microsoft.com/office/2006/metadata/properties"/>
    <ds:schemaRef ds:uri="17798c2e-8ec6-411a-92bf-42cada8c536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Avtalskort Vitvaror 2019</Template>
  <TotalTime>701</TotalTime>
  <Words>266</Words>
  <Application>Microsoft Office PowerPoint</Application>
  <PresentationFormat>Bredbild</PresentationFormat>
  <Paragraphs>50</Paragraphs>
  <Slides>3</Slides>
  <Notes>0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Calibri</vt:lpstr>
      <vt:lpstr>Corbel</vt:lpstr>
      <vt:lpstr>Adda - Inköprscentral</vt:lpstr>
      <vt:lpstr>PowerPoint-presentation</vt:lpstr>
      <vt:lpstr>Storköksutrustning konsulter 2020</vt:lpstr>
      <vt:lpstr>Storköksutrustning konsulter 2020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Vestberg David</dc:creator>
  <cp:lastModifiedBy>Vestberg David</cp:lastModifiedBy>
  <cp:revision>60</cp:revision>
  <dcterms:created xsi:type="dcterms:W3CDTF">2021-04-19T13:19:24Z</dcterms:created>
  <dcterms:modified xsi:type="dcterms:W3CDTF">2022-03-22T15:06:30Z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0x010100261B5BABC2062046A3A6C7BA83E1064C</vt:lpwstr>
  </property>
</Properties>
</file>